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4.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926B3F-352C-4098-8500-0037BC4AEC9D}" type="doc">
      <dgm:prSet loTypeId="urn:microsoft.com/office/officeart/2005/8/layout/vProcess5" loCatId="process" qsTypeId="urn:microsoft.com/office/officeart/2005/8/quickstyle/3d2" qsCatId="3D" csTypeId="urn:microsoft.com/office/officeart/2005/8/colors/accent1_2" csCatId="accent1" phldr="1"/>
      <dgm:spPr/>
      <dgm:t>
        <a:bodyPr/>
        <a:lstStyle/>
        <a:p>
          <a:endParaRPr lang="en-US"/>
        </a:p>
      </dgm:t>
    </dgm:pt>
    <dgm:pt modelId="{EF2F4A36-063A-4634-ACB3-9701B46D006D}">
      <dgm:prSet phldrT="[Text]"/>
      <dgm:spPr/>
      <dgm:t>
        <a:bodyPr/>
        <a:lstStyle/>
        <a:p>
          <a:r>
            <a:rPr lang="en-US" dirty="0"/>
            <a:t>Conceive</a:t>
          </a:r>
        </a:p>
      </dgm:t>
    </dgm:pt>
    <dgm:pt modelId="{DBED51FD-197E-447A-8416-FC77FED0C9F4}" type="parTrans" cxnId="{9D3A0B2D-4A03-4DFD-9EDE-84C9F24A1F36}">
      <dgm:prSet/>
      <dgm:spPr/>
      <dgm:t>
        <a:bodyPr/>
        <a:lstStyle/>
        <a:p>
          <a:endParaRPr lang="en-US"/>
        </a:p>
      </dgm:t>
    </dgm:pt>
    <dgm:pt modelId="{CBF6835A-D2C3-4434-AD4F-87B41A9B5BE7}" type="sibTrans" cxnId="{9D3A0B2D-4A03-4DFD-9EDE-84C9F24A1F36}">
      <dgm:prSet/>
      <dgm:spPr/>
      <dgm:t>
        <a:bodyPr/>
        <a:lstStyle/>
        <a:p>
          <a:endParaRPr lang="en-US"/>
        </a:p>
      </dgm:t>
    </dgm:pt>
    <dgm:pt modelId="{D05562EA-E655-44C3-B28A-04494A4C0DEE}">
      <dgm:prSet phldrT="[Text]"/>
      <dgm:spPr/>
      <dgm:t>
        <a:bodyPr/>
        <a:lstStyle/>
        <a:p>
          <a:r>
            <a:rPr lang="en-US" dirty="0"/>
            <a:t>Implement</a:t>
          </a:r>
        </a:p>
      </dgm:t>
    </dgm:pt>
    <dgm:pt modelId="{C08A0EE3-88C1-4753-9EC8-7FB4A7F50C45}" type="parTrans" cxnId="{1BD1297E-1AEB-48F3-BCA4-42C92EFB54BA}">
      <dgm:prSet/>
      <dgm:spPr/>
      <dgm:t>
        <a:bodyPr/>
        <a:lstStyle/>
        <a:p>
          <a:endParaRPr lang="en-US"/>
        </a:p>
      </dgm:t>
    </dgm:pt>
    <dgm:pt modelId="{DD7118BF-C07C-447F-8097-B6B94ABD2900}" type="sibTrans" cxnId="{1BD1297E-1AEB-48F3-BCA4-42C92EFB54BA}">
      <dgm:prSet/>
      <dgm:spPr/>
      <dgm:t>
        <a:bodyPr/>
        <a:lstStyle/>
        <a:p>
          <a:endParaRPr lang="en-US"/>
        </a:p>
      </dgm:t>
    </dgm:pt>
    <dgm:pt modelId="{5D764DB6-1E85-4E98-934A-4944EA99A200}">
      <dgm:prSet phldrT="[Text]"/>
      <dgm:spPr/>
      <dgm:t>
        <a:bodyPr/>
        <a:lstStyle/>
        <a:p>
          <a:r>
            <a:rPr lang="en-US" dirty="0"/>
            <a:t>Operate</a:t>
          </a:r>
        </a:p>
      </dgm:t>
    </dgm:pt>
    <dgm:pt modelId="{E4B5AFDB-5B92-476E-92BE-F87C4F613366}" type="parTrans" cxnId="{4D577EEB-D2B2-49ED-A3BE-19242101B627}">
      <dgm:prSet/>
      <dgm:spPr/>
      <dgm:t>
        <a:bodyPr/>
        <a:lstStyle/>
        <a:p>
          <a:endParaRPr lang="en-US"/>
        </a:p>
      </dgm:t>
    </dgm:pt>
    <dgm:pt modelId="{D42BFB21-896E-47C1-9B13-5787EBA87A45}" type="sibTrans" cxnId="{4D577EEB-D2B2-49ED-A3BE-19242101B627}">
      <dgm:prSet/>
      <dgm:spPr/>
      <dgm:t>
        <a:bodyPr/>
        <a:lstStyle/>
        <a:p>
          <a:endParaRPr lang="en-US"/>
        </a:p>
      </dgm:t>
    </dgm:pt>
    <dgm:pt modelId="{D62341EC-8F54-49F8-88FD-016286C32A74}">
      <dgm:prSet phldrT="[Text]"/>
      <dgm:spPr/>
      <dgm:t>
        <a:bodyPr/>
        <a:lstStyle/>
        <a:p>
          <a:r>
            <a:rPr lang="en-US" dirty="0"/>
            <a:t>Design</a:t>
          </a:r>
        </a:p>
      </dgm:t>
    </dgm:pt>
    <dgm:pt modelId="{31911613-76FF-4394-B043-1BE1942AE583}" type="parTrans" cxnId="{821AADCE-422C-4804-81A5-57DBF87DE3E1}">
      <dgm:prSet/>
      <dgm:spPr/>
      <dgm:t>
        <a:bodyPr/>
        <a:lstStyle/>
        <a:p>
          <a:endParaRPr lang="en-US"/>
        </a:p>
      </dgm:t>
    </dgm:pt>
    <dgm:pt modelId="{1FE03D9A-F8B9-4B60-80E7-87CE3E82F271}" type="sibTrans" cxnId="{821AADCE-422C-4804-81A5-57DBF87DE3E1}">
      <dgm:prSet/>
      <dgm:spPr/>
      <dgm:t>
        <a:bodyPr/>
        <a:lstStyle/>
        <a:p>
          <a:endParaRPr lang="en-US"/>
        </a:p>
      </dgm:t>
    </dgm:pt>
    <dgm:pt modelId="{0727D7ED-72B8-4F4F-8688-F6303988598C}" type="pres">
      <dgm:prSet presAssocID="{E0926B3F-352C-4098-8500-0037BC4AEC9D}" presName="outerComposite" presStyleCnt="0">
        <dgm:presLayoutVars>
          <dgm:chMax val="5"/>
          <dgm:dir/>
          <dgm:resizeHandles val="exact"/>
        </dgm:presLayoutVars>
      </dgm:prSet>
      <dgm:spPr/>
    </dgm:pt>
    <dgm:pt modelId="{B3CE541A-8342-437C-9345-D9D6363DD2A2}" type="pres">
      <dgm:prSet presAssocID="{E0926B3F-352C-4098-8500-0037BC4AEC9D}" presName="dummyMaxCanvas" presStyleCnt="0">
        <dgm:presLayoutVars/>
      </dgm:prSet>
      <dgm:spPr/>
    </dgm:pt>
    <dgm:pt modelId="{E0B5E569-F5AF-425B-BE54-942843BD88C9}" type="pres">
      <dgm:prSet presAssocID="{E0926B3F-352C-4098-8500-0037BC4AEC9D}" presName="FourNodes_1" presStyleLbl="node1" presStyleIdx="0" presStyleCnt="4">
        <dgm:presLayoutVars>
          <dgm:bulletEnabled val="1"/>
        </dgm:presLayoutVars>
      </dgm:prSet>
      <dgm:spPr/>
    </dgm:pt>
    <dgm:pt modelId="{31C237E1-432B-4E30-977A-228B1F451C8F}" type="pres">
      <dgm:prSet presAssocID="{E0926B3F-352C-4098-8500-0037BC4AEC9D}" presName="FourNodes_2" presStyleLbl="node1" presStyleIdx="1" presStyleCnt="4">
        <dgm:presLayoutVars>
          <dgm:bulletEnabled val="1"/>
        </dgm:presLayoutVars>
      </dgm:prSet>
      <dgm:spPr/>
    </dgm:pt>
    <dgm:pt modelId="{37256EED-837D-4B94-9444-3EE28301E377}" type="pres">
      <dgm:prSet presAssocID="{E0926B3F-352C-4098-8500-0037BC4AEC9D}" presName="FourNodes_3" presStyleLbl="node1" presStyleIdx="2" presStyleCnt="4">
        <dgm:presLayoutVars>
          <dgm:bulletEnabled val="1"/>
        </dgm:presLayoutVars>
      </dgm:prSet>
      <dgm:spPr/>
    </dgm:pt>
    <dgm:pt modelId="{4D93E375-2E84-4E86-BF5B-8C228CFFF325}" type="pres">
      <dgm:prSet presAssocID="{E0926B3F-352C-4098-8500-0037BC4AEC9D}" presName="FourNodes_4" presStyleLbl="node1" presStyleIdx="3" presStyleCnt="4">
        <dgm:presLayoutVars>
          <dgm:bulletEnabled val="1"/>
        </dgm:presLayoutVars>
      </dgm:prSet>
      <dgm:spPr/>
    </dgm:pt>
    <dgm:pt modelId="{4829F629-FA05-43B4-B5FC-0DEDD6F0FF4E}" type="pres">
      <dgm:prSet presAssocID="{E0926B3F-352C-4098-8500-0037BC4AEC9D}" presName="FourConn_1-2" presStyleLbl="fgAccFollowNode1" presStyleIdx="0" presStyleCnt="3">
        <dgm:presLayoutVars>
          <dgm:bulletEnabled val="1"/>
        </dgm:presLayoutVars>
      </dgm:prSet>
      <dgm:spPr/>
    </dgm:pt>
    <dgm:pt modelId="{3CE91977-8065-46EF-8E37-DDFF43A52137}" type="pres">
      <dgm:prSet presAssocID="{E0926B3F-352C-4098-8500-0037BC4AEC9D}" presName="FourConn_2-3" presStyleLbl="fgAccFollowNode1" presStyleIdx="1" presStyleCnt="3">
        <dgm:presLayoutVars>
          <dgm:bulletEnabled val="1"/>
        </dgm:presLayoutVars>
      </dgm:prSet>
      <dgm:spPr/>
    </dgm:pt>
    <dgm:pt modelId="{311BD63A-E653-4915-8ECD-D9F49E237DAA}" type="pres">
      <dgm:prSet presAssocID="{E0926B3F-352C-4098-8500-0037BC4AEC9D}" presName="FourConn_3-4" presStyleLbl="fgAccFollowNode1" presStyleIdx="2" presStyleCnt="3">
        <dgm:presLayoutVars>
          <dgm:bulletEnabled val="1"/>
        </dgm:presLayoutVars>
      </dgm:prSet>
      <dgm:spPr/>
    </dgm:pt>
    <dgm:pt modelId="{E4F76429-E3D6-46BC-ADA7-9C8691E8F865}" type="pres">
      <dgm:prSet presAssocID="{E0926B3F-352C-4098-8500-0037BC4AEC9D}" presName="FourNodes_1_text" presStyleLbl="node1" presStyleIdx="3" presStyleCnt="4">
        <dgm:presLayoutVars>
          <dgm:bulletEnabled val="1"/>
        </dgm:presLayoutVars>
      </dgm:prSet>
      <dgm:spPr/>
    </dgm:pt>
    <dgm:pt modelId="{C283E279-D3D6-4101-99FA-B76D2E958D03}" type="pres">
      <dgm:prSet presAssocID="{E0926B3F-352C-4098-8500-0037BC4AEC9D}" presName="FourNodes_2_text" presStyleLbl="node1" presStyleIdx="3" presStyleCnt="4">
        <dgm:presLayoutVars>
          <dgm:bulletEnabled val="1"/>
        </dgm:presLayoutVars>
      </dgm:prSet>
      <dgm:spPr/>
    </dgm:pt>
    <dgm:pt modelId="{3C9E233A-E81A-4883-B636-EB221B221218}" type="pres">
      <dgm:prSet presAssocID="{E0926B3F-352C-4098-8500-0037BC4AEC9D}" presName="FourNodes_3_text" presStyleLbl="node1" presStyleIdx="3" presStyleCnt="4">
        <dgm:presLayoutVars>
          <dgm:bulletEnabled val="1"/>
        </dgm:presLayoutVars>
      </dgm:prSet>
      <dgm:spPr/>
    </dgm:pt>
    <dgm:pt modelId="{3B451538-FF54-4884-9E06-1D78B95C124B}" type="pres">
      <dgm:prSet presAssocID="{E0926B3F-352C-4098-8500-0037BC4AEC9D}" presName="FourNodes_4_text" presStyleLbl="node1" presStyleIdx="3" presStyleCnt="4">
        <dgm:presLayoutVars>
          <dgm:bulletEnabled val="1"/>
        </dgm:presLayoutVars>
      </dgm:prSet>
      <dgm:spPr/>
    </dgm:pt>
  </dgm:ptLst>
  <dgm:cxnLst>
    <dgm:cxn modelId="{9D3A0B2D-4A03-4DFD-9EDE-84C9F24A1F36}" srcId="{E0926B3F-352C-4098-8500-0037BC4AEC9D}" destId="{EF2F4A36-063A-4634-ACB3-9701B46D006D}" srcOrd="0" destOrd="0" parTransId="{DBED51FD-197E-447A-8416-FC77FED0C9F4}" sibTransId="{CBF6835A-D2C3-4434-AD4F-87B41A9B5BE7}"/>
    <dgm:cxn modelId="{31BEB136-91BE-4C32-8D83-369F51104030}" type="presOf" srcId="{D62341EC-8F54-49F8-88FD-016286C32A74}" destId="{C283E279-D3D6-4101-99FA-B76D2E958D03}" srcOrd="1" destOrd="0" presId="urn:microsoft.com/office/officeart/2005/8/layout/vProcess5"/>
    <dgm:cxn modelId="{DC0D7E43-6601-4E6A-806E-99399E4EE3CC}" type="presOf" srcId="{5D764DB6-1E85-4E98-934A-4944EA99A200}" destId="{4D93E375-2E84-4E86-BF5B-8C228CFFF325}" srcOrd="0" destOrd="0" presId="urn:microsoft.com/office/officeart/2005/8/layout/vProcess5"/>
    <dgm:cxn modelId="{0AE4DF67-DA4A-4717-8DBC-8A66CCD436E5}" type="presOf" srcId="{EF2F4A36-063A-4634-ACB3-9701B46D006D}" destId="{E0B5E569-F5AF-425B-BE54-942843BD88C9}" srcOrd="0" destOrd="0" presId="urn:microsoft.com/office/officeart/2005/8/layout/vProcess5"/>
    <dgm:cxn modelId="{347A6B69-6224-4D06-BC59-802E0FF60856}" type="presOf" srcId="{D62341EC-8F54-49F8-88FD-016286C32A74}" destId="{31C237E1-432B-4E30-977A-228B1F451C8F}" srcOrd="0" destOrd="0" presId="urn:microsoft.com/office/officeart/2005/8/layout/vProcess5"/>
    <dgm:cxn modelId="{CE53B14D-45BE-4E68-B200-39A5FA15FEFB}" type="presOf" srcId="{1FE03D9A-F8B9-4B60-80E7-87CE3E82F271}" destId="{3CE91977-8065-46EF-8E37-DDFF43A52137}" srcOrd="0" destOrd="0" presId="urn:microsoft.com/office/officeart/2005/8/layout/vProcess5"/>
    <dgm:cxn modelId="{755AE777-7365-4B57-BB0A-451F61AC0D51}" type="presOf" srcId="{E0926B3F-352C-4098-8500-0037BC4AEC9D}" destId="{0727D7ED-72B8-4F4F-8688-F6303988598C}" srcOrd="0" destOrd="0" presId="urn:microsoft.com/office/officeart/2005/8/layout/vProcess5"/>
    <dgm:cxn modelId="{1BD1297E-1AEB-48F3-BCA4-42C92EFB54BA}" srcId="{E0926B3F-352C-4098-8500-0037BC4AEC9D}" destId="{D05562EA-E655-44C3-B28A-04494A4C0DEE}" srcOrd="2" destOrd="0" parTransId="{C08A0EE3-88C1-4753-9EC8-7FB4A7F50C45}" sibTransId="{DD7118BF-C07C-447F-8097-B6B94ABD2900}"/>
    <dgm:cxn modelId="{E2EDDA89-3002-4802-B9CD-39244A48F007}" type="presOf" srcId="{D05562EA-E655-44C3-B28A-04494A4C0DEE}" destId="{37256EED-837D-4B94-9444-3EE28301E377}" srcOrd="0" destOrd="0" presId="urn:microsoft.com/office/officeart/2005/8/layout/vProcess5"/>
    <dgm:cxn modelId="{52B580B5-FF93-4192-93BA-D98859AD323E}" type="presOf" srcId="{CBF6835A-D2C3-4434-AD4F-87B41A9B5BE7}" destId="{4829F629-FA05-43B4-B5FC-0DEDD6F0FF4E}" srcOrd="0" destOrd="0" presId="urn:microsoft.com/office/officeart/2005/8/layout/vProcess5"/>
    <dgm:cxn modelId="{54E8A7C6-CC04-421E-BD13-80A26DD84681}" type="presOf" srcId="{EF2F4A36-063A-4634-ACB3-9701B46D006D}" destId="{E4F76429-E3D6-46BC-ADA7-9C8691E8F865}" srcOrd="1" destOrd="0" presId="urn:microsoft.com/office/officeart/2005/8/layout/vProcess5"/>
    <dgm:cxn modelId="{AE2507CD-32CF-4047-A4A0-9E2AC0A4AD90}" type="presOf" srcId="{D05562EA-E655-44C3-B28A-04494A4C0DEE}" destId="{3C9E233A-E81A-4883-B636-EB221B221218}" srcOrd="1" destOrd="0" presId="urn:microsoft.com/office/officeart/2005/8/layout/vProcess5"/>
    <dgm:cxn modelId="{821AADCE-422C-4804-81A5-57DBF87DE3E1}" srcId="{E0926B3F-352C-4098-8500-0037BC4AEC9D}" destId="{D62341EC-8F54-49F8-88FD-016286C32A74}" srcOrd="1" destOrd="0" parTransId="{31911613-76FF-4394-B043-1BE1942AE583}" sibTransId="{1FE03D9A-F8B9-4B60-80E7-87CE3E82F271}"/>
    <dgm:cxn modelId="{DFACD8D9-0F71-4365-A112-33F8A2A358D3}" type="presOf" srcId="{5D764DB6-1E85-4E98-934A-4944EA99A200}" destId="{3B451538-FF54-4884-9E06-1D78B95C124B}" srcOrd="1" destOrd="0" presId="urn:microsoft.com/office/officeart/2005/8/layout/vProcess5"/>
    <dgm:cxn modelId="{4D577EEB-D2B2-49ED-A3BE-19242101B627}" srcId="{E0926B3F-352C-4098-8500-0037BC4AEC9D}" destId="{5D764DB6-1E85-4E98-934A-4944EA99A200}" srcOrd="3" destOrd="0" parTransId="{E4B5AFDB-5B92-476E-92BE-F87C4F613366}" sibTransId="{D42BFB21-896E-47C1-9B13-5787EBA87A45}"/>
    <dgm:cxn modelId="{4CF87EF6-F346-4840-8CB7-93B2BB242843}" type="presOf" srcId="{DD7118BF-C07C-447F-8097-B6B94ABD2900}" destId="{311BD63A-E653-4915-8ECD-D9F49E237DAA}" srcOrd="0" destOrd="0" presId="urn:microsoft.com/office/officeart/2005/8/layout/vProcess5"/>
    <dgm:cxn modelId="{F9128B17-EBED-4E1A-8C00-BAC14819CB57}" type="presParOf" srcId="{0727D7ED-72B8-4F4F-8688-F6303988598C}" destId="{B3CE541A-8342-437C-9345-D9D6363DD2A2}" srcOrd="0" destOrd="0" presId="urn:microsoft.com/office/officeart/2005/8/layout/vProcess5"/>
    <dgm:cxn modelId="{67A60ABD-B45B-4F79-9DDC-F7E048E77305}" type="presParOf" srcId="{0727D7ED-72B8-4F4F-8688-F6303988598C}" destId="{E0B5E569-F5AF-425B-BE54-942843BD88C9}" srcOrd="1" destOrd="0" presId="urn:microsoft.com/office/officeart/2005/8/layout/vProcess5"/>
    <dgm:cxn modelId="{A3D12276-C51E-437E-BF8A-86F1ADA71003}" type="presParOf" srcId="{0727D7ED-72B8-4F4F-8688-F6303988598C}" destId="{31C237E1-432B-4E30-977A-228B1F451C8F}" srcOrd="2" destOrd="0" presId="urn:microsoft.com/office/officeart/2005/8/layout/vProcess5"/>
    <dgm:cxn modelId="{1C230B57-258E-434A-AB9E-5A57B29E08D3}" type="presParOf" srcId="{0727D7ED-72B8-4F4F-8688-F6303988598C}" destId="{37256EED-837D-4B94-9444-3EE28301E377}" srcOrd="3" destOrd="0" presId="urn:microsoft.com/office/officeart/2005/8/layout/vProcess5"/>
    <dgm:cxn modelId="{05E28768-9E14-4E63-9087-640C9C946A73}" type="presParOf" srcId="{0727D7ED-72B8-4F4F-8688-F6303988598C}" destId="{4D93E375-2E84-4E86-BF5B-8C228CFFF325}" srcOrd="4" destOrd="0" presId="urn:microsoft.com/office/officeart/2005/8/layout/vProcess5"/>
    <dgm:cxn modelId="{6E531635-1873-4BA6-9A2D-257F27724BFD}" type="presParOf" srcId="{0727D7ED-72B8-4F4F-8688-F6303988598C}" destId="{4829F629-FA05-43B4-B5FC-0DEDD6F0FF4E}" srcOrd="5" destOrd="0" presId="urn:microsoft.com/office/officeart/2005/8/layout/vProcess5"/>
    <dgm:cxn modelId="{64168FBB-54F9-4646-90C5-A077EF44106F}" type="presParOf" srcId="{0727D7ED-72B8-4F4F-8688-F6303988598C}" destId="{3CE91977-8065-46EF-8E37-DDFF43A52137}" srcOrd="6" destOrd="0" presId="urn:microsoft.com/office/officeart/2005/8/layout/vProcess5"/>
    <dgm:cxn modelId="{ECFF3337-2335-46BC-AD27-678ED284583C}" type="presParOf" srcId="{0727D7ED-72B8-4F4F-8688-F6303988598C}" destId="{311BD63A-E653-4915-8ECD-D9F49E237DAA}" srcOrd="7" destOrd="0" presId="urn:microsoft.com/office/officeart/2005/8/layout/vProcess5"/>
    <dgm:cxn modelId="{4402DBAE-A290-4B5C-A392-818B8E59E045}" type="presParOf" srcId="{0727D7ED-72B8-4F4F-8688-F6303988598C}" destId="{E4F76429-E3D6-46BC-ADA7-9C8691E8F865}" srcOrd="8" destOrd="0" presId="urn:microsoft.com/office/officeart/2005/8/layout/vProcess5"/>
    <dgm:cxn modelId="{B1BC2B17-F6B8-4B2E-9A4F-A1498F091871}" type="presParOf" srcId="{0727D7ED-72B8-4F4F-8688-F6303988598C}" destId="{C283E279-D3D6-4101-99FA-B76D2E958D03}" srcOrd="9" destOrd="0" presId="urn:microsoft.com/office/officeart/2005/8/layout/vProcess5"/>
    <dgm:cxn modelId="{6D502204-89C6-4853-8644-1440E3F609B6}" type="presParOf" srcId="{0727D7ED-72B8-4F4F-8688-F6303988598C}" destId="{3C9E233A-E81A-4883-B636-EB221B221218}" srcOrd="10" destOrd="0" presId="urn:microsoft.com/office/officeart/2005/8/layout/vProcess5"/>
    <dgm:cxn modelId="{8C5DA875-6FF6-471D-AB25-FED000D05AD1}" type="presParOf" srcId="{0727D7ED-72B8-4F4F-8688-F6303988598C}" destId="{3B451538-FF54-4884-9E06-1D78B95C12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5E569-F5AF-425B-BE54-942843BD88C9}">
      <dsp:nvSpPr>
        <dsp:cNvPr id="0" name=""/>
        <dsp:cNvSpPr/>
      </dsp:nvSpPr>
      <dsp:spPr>
        <a:xfrm>
          <a:off x="0" y="0"/>
          <a:ext cx="7157720" cy="923067"/>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Conceive</a:t>
          </a:r>
        </a:p>
      </dsp:txBody>
      <dsp:txXfrm>
        <a:off x="27036" y="27036"/>
        <a:ext cx="6083658" cy="868995"/>
      </dsp:txXfrm>
    </dsp:sp>
    <dsp:sp modelId="{31C237E1-432B-4E30-977A-228B1F451C8F}">
      <dsp:nvSpPr>
        <dsp:cNvPr id="0" name=""/>
        <dsp:cNvSpPr/>
      </dsp:nvSpPr>
      <dsp:spPr>
        <a:xfrm>
          <a:off x="599459" y="1090898"/>
          <a:ext cx="7157720" cy="923067"/>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Design</a:t>
          </a:r>
        </a:p>
      </dsp:txBody>
      <dsp:txXfrm>
        <a:off x="626495" y="1117934"/>
        <a:ext cx="5904194" cy="868995"/>
      </dsp:txXfrm>
    </dsp:sp>
    <dsp:sp modelId="{37256EED-837D-4B94-9444-3EE28301E377}">
      <dsp:nvSpPr>
        <dsp:cNvPr id="0" name=""/>
        <dsp:cNvSpPr/>
      </dsp:nvSpPr>
      <dsp:spPr>
        <a:xfrm>
          <a:off x="1189970" y="2181796"/>
          <a:ext cx="7157720" cy="923067"/>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Implement</a:t>
          </a:r>
        </a:p>
      </dsp:txBody>
      <dsp:txXfrm>
        <a:off x="1217006" y="2208832"/>
        <a:ext cx="5913142" cy="868995"/>
      </dsp:txXfrm>
    </dsp:sp>
    <dsp:sp modelId="{4D93E375-2E84-4E86-BF5B-8C228CFFF325}">
      <dsp:nvSpPr>
        <dsp:cNvPr id="0" name=""/>
        <dsp:cNvSpPr/>
      </dsp:nvSpPr>
      <dsp:spPr>
        <a:xfrm>
          <a:off x="1789429" y="3272694"/>
          <a:ext cx="7157720" cy="923067"/>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Operate</a:t>
          </a:r>
        </a:p>
      </dsp:txBody>
      <dsp:txXfrm>
        <a:off x="1816465" y="3299730"/>
        <a:ext cx="5904194" cy="868995"/>
      </dsp:txXfrm>
    </dsp:sp>
    <dsp:sp modelId="{4829F629-FA05-43B4-B5FC-0DEDD6F0FF4E}">
      <dsp:nvSpPr>
        <dsp:cNvPr id="0" name=""/>
        <dsp:cNvSpPr/>
      </dsp:nvSpPr>
      <dsp:spPr>
        <a:xfrm>
          <a:off x="6557726" y="706985"/>
          <a:ext cx="599993" cy="599993"/>
        </a:xfrm>
        <a:prstGeom prst="downArrow">
          <a:avLst>
            <a:gd name="adj1" fmla="val 55000"/>
            <a:gd name="adj2" fmla="val 45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692724" y="706985"/>
        <a:ext cx="329997" cy="451495"/>
      </dsp:txXfrm>
    </dsp:sp>
    <dsp:sp modelId="{3CE91977-8065-46EF-8E37-DDFF43A52137}">
      <dsp:nvSpPr>
        <dsp:cNvPr id="0" name=""/>
        <dsp:cNvSpPr/>
      </dsp:nvSpPr>
      <dsp:spPr>
        <a:xfrm>
          <a:off x="7157185" y="1797884"/>
          <a:ext cx="599993" cy="599993"/>
        </a:xfrm>
        <a:prstGeom prst="downArrow">
          <a:avLst>
            <a:gd name="adj1" fmla="val 55000"/>
            <a:gd name="adj2" fmla="val 45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292183" y="1797884"/>
        <a:ext cx="329997" cy="451495"/>
      </dsp:txXfrm>
    </dsp:sp>
    <dsp:sp modelId="{311BD63A-E653-4915-8ECD-D9F49E237DAA}">
      <dsp:nvSpPr>
        <dsp:cNvPr id="0" name=""/>
        <dsp:cNvSpPr/>
      </dsp:nvSpPr>
      <dsp:spPr>
        <a:xfrm>
          <a:off x="7747696" y="2888782"/>
          <a:ext cx="599993" cy="599993"/>
        </a:xfrm>
        <a:prstGeom prst="downArrow">
          <a:avLst>
            <a:gd name="adj1" fmla="val 55000"/>
            <a:gd name="adj2" fmla="val 45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882694" y="2888782"/>
        <a:ext cx="329997" cy="45149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12/28/2019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12/28/2019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12/28/2019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12/28/2019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12/28/2019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12/28/2019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peoplematters.in/article/changethegame/the-high-performance-organizational-framework-and-how-to-implement-it-23563"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pxhere.com/en/photo/1434425"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www.thebluediamondgallery.com/handwriting/d/design.html"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E2B1-F077-498B-AADE-353FEEEFE115}"/>
              </a:ext>
            </a:extLst>
          </p:cNvPr>
          <p:cNvSpPr>
            <a:spLocks noGrp="1"/>
          </p:cNvSpPr>
          <p:nvPr>
            <p:ph type="ctrTitle"/>
          </p:nvPr>
        </p:nvSpPr>
        <p:spPr/>
        <p:txBody>
          <a:bodyPr/>
          <a:lstStyle/>
          <a:p>
            <a:r>
              <a:rPr lang="en-US" sz="4800" dirty="0">
                <a:latin typeface="Arial" panose="020B0604020202020204" pitchFamily="34" charset="0"/>
                <a:cs typeface="Arial" panose="020B0604020202020204" pitchFamily="34" charset="0"/>
              </a:rPr>
              <a:t>CƠ SỞ TRÍ TUỆ NHÂN TẠO</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LEGO MINDSTORMS</a:t>
            </a:r>
          </a:p>
        </p:txBody>
      </p:sp>
      <p:sp>
        <p:nvSpPr>
          <p:cNvPr id="3" name="Subtitle 2">
            <a:extLst>
              <a:ext uri="{FF2B5EF4-FFF2-40B4-BE49-F238E27FC236}">
                <a16:creationId xmlns:a16="http://schemas.microsoft.com/office/drawing/2014/main" id="{04F5A10D-AEC5-42AD-893E-33EE2C1FA2D4}"/>
              </a:ext>
            </a:extLst>
          </p:cNvPr>
          <p:cNvSpPr>
            <a:spLocks noGrp="1"/>
          </p:cNvSpPr>
          <p:nvPr>
            <p:ph type="subTitle" idx="1"/>
          </p:nvPr>
        </p:nvSpPr>
        <p:spPr>
          <a:xfrm>
            <a:off x="1154955" y="5055286"/>
            <a:ext cx="8825658" cy="861420"/>
          </a:xfrm>
        </p:spPr>
        <p:txBody>
          <a:bodyPr>
            <a:normAutofit fontScale="70000" lnSpcReduction="20000"/>
          </a:bodyPr>
          <a:lstStyle/>
          <a:p>
            <a:pPr algn="r"/>
            <a:r>
              <a:rPr lang="en-US" dirty="0"/>
              <a:t>Nguyễn </a:t>
            </a:r>
            <a:r>
              <a:rPr lang="en-US" dirty="0" err="1"/>
              <a:t>hữu</a:t>
            </a:r>
            <a:r>
              <a:rPr lang="en-US" dirty="0"/>
              <a:t> </a:t>
            </a:r>
            <a:r>
              <a:rPr lang="en-US" dirty="0" err="1"/>
              <a:t>huân</a:t>
            </a:r>
            <a:r>
              <a:rPr lang="en-US" dirty="0"/>
              <a:t> – 1712466</a:t>
            </a:r>
          </a:p>
          <a:p>
            <a:pPr algn="r"/>
            <a:r>
              <a:rPr lang="en-US" dirty="0"/>
              <a:t>Nguyễn </a:t>
            </a:r>
            <a:r>
              <a:rPr lang="en-US" dirty="0" err="1"/>
              <a:t>duy</a:t>
            </a:r>
            <a:r>
              <a:rPr lang="en-US" dirty="0"/>
              <a:t> </a:t>
            </a:r>
            <a:r>
              <a:rPr lang="en-US" dirty="0" err="1"/>
              <a:t>khải</a:t>
            </a:r>
            <a:r>
              <a:rPr lang="en-US" dirty="0"/>
              <a:t> – 1712513</a:t>
            </a:r>
          </a:p>
          <a:p>
            <a:pPr algn="r"/>
            <a:r>
              <a:rPr lang="en-US" dirty="0"/>
              <a:t>Nguyễn Trọng Khiêm - 1712529</a:t>
            </a:r>
          </a:p>
        </p:txBody>
      </p:sp>
    </p:spTree>
    <p:extLst>
      <p:ext uri="{BB962C8B-B14F-4D97-AF65-F5344CB8AC3E}">
        <p14:creationId xmlns:p14="http://schemas.microsoft.com/office/powerpoint/2010/main" val="2086489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A975A-0C51-4665-A9DF-ED3CE808F2F0}"/>
              </a:ext>
            </a:extLst>
          </p:cNvPr>
          <p:cNvSpPr>
            <a:spLocks noGrp="1"/>
          </p:cNvSpPr>
          <p:nvPr>
            <p:ph type="title"/>
          </p:nvPr>
        </p:nvSpPr>
        <p:spPr/>
        <p:txBody>
          <a:bodyPr/>
          <a:lstStyle/>
          <a:p>
            <a:r>
              <a:rPr lang="en-US" dirty="0"/>
              <a:t>Design</a:t>
            </a:r>
          </a:p>
        </p:txBody>
      </p:sp>
      <p:graphicFrame>
        <p:nvGraphicFramePr>
          <p:cNvPr id="4" name="Table 4">
            <a:extLst>
              <a:ext uri="{FF2B5EF4-FFF2-40B4-BE49-F238E27FC236}">
                <a16:creationId xmlns:a16="http://schemas.microsoft.com/office/drawing/2014/main" id="{01F4D7C5-A6FC-4D2B-ABCD-B447E46F3D75}"/>
              </a:ext>
            </a:extLst>
          </p:cNvPr>
          <p:cNvGraphicFramePr>
            <a:graphicFrameLocks noGrp="1"/>
          </p:cNvGraphicFramePr>
          <p:nvPr>
            <p:ph idx="1"/>
            <p:extLst>
              <p:ext uri="{D42A27DB-BD31-4B8C-83A1-F6EECF244321}">
                <p14:modId xmlns:p14="http://schemas.microsoft.com/office/powerpoint/2010/main" val="1704515861"/>
              </p:ext>
            </p:extLst>
          </p:nvPr>
        </p:nvGraphicFramePr>
        <p:xfrm>
          <a:off x="1622426" y="1548802"/>
          <a:ext cx="8947148" cy="4414520"/>
        </p:xfrm>
        <a:graphic>
          <a:graphicData uri="http://schemas.openxmlformats.org/drawingml/2006/table">
            <a:tbl>
              <a:tblPr firstRow="1" bandRow="1">
                <a:tableStyleId>{5C22544A-7EE6-4342-B048-85BDC9FD1C3A}</a:tableStyleId>
              </a:tblPr>
              <a:tblGrid>
                <a:gridCol w="2236787">
                  <a:extLst>
                    <a:ext uri="{9D8B030D-6E8A-4147-A177-3AD203B41FA5}">
                      <a16:colId xmlns:a16="http://schemas.microsoft.com/office/drawing/2014/main" val="1357661998"/>
                    </a:ext>
                  </a:extLst>
                </a:gridCol>
                <a:gridCol w="2236787">
                  <a:extLst>
                    <a:ext uri="{9D8B030D-6E8A-4147-A177-3AD203B41FA5}">
                      <a16:colId xmlns:a16="http://schemas.microsoft.com/office/drawing/2014/main" val="1771659649"/>
                    </a:ext>
                  </a:extLst>
                </a:gridCol>
                <a:gridCol w="2236787">
                  <a:extLst>
                    <a:ext uri="{9D8B030D-6E8A-4147-A177-3AD203B41FA5}">
                      <a16:colId xmlns:a16="http://schemas.microsoft.com/office/drawing/2014/main" val="3478139306"/>
                    </a:ext>
                  </a:extLst>
                </a:gridCol>
                <a:gridCol w="2236787">
                  <a:extLst>
                    <a:ext uri="{9D8B030D-6E8A-4147-A177-3AD203B41FA5}">
                      <a16:colId xmlns:a16="http://schemas.microsoft.com/office/drawing/2014/main" val="3009151328"/>
                    </a:ext>
                  </a:extLst>
                </a:gridCol>
              </a:tblGrid>
              <a:tr h="370840">
                <a:tc>
                  <a:txBody>
                    <a:bodyPr/>
                    <a:lstStyle/>
                    <a:p>
                      <a:pPr algn="ctr"/>
                      <a:r>
                        <a:rPr lang="en-US" dirty="0"/>
                        <a:t>Brick</a:t>
                      </a:r>
                    </a:p>
                  </a:txBody>
                  <a:tcPr/>
                </a:tc>
                <a:tc>
                  <a:txBody>
                    <a:bodyPr/>
                    <a:lstStyle/>
                    <a:p>
                      <a:pPr algn="ctr"/>
                      <a:r>
                        <a:rPr lang="en-US" dirty="0"/>
                        <a:t>Name</a:t>
                      </a:r>
                    </a:p>
                  </a:txBody>
                  <a:tcPr/>
                </a:tc>
                <a:tc>
                  <a:txBody>
                    <a:bodyPr/>
                    <a:lstStyle/>
                    <a:p>
                      <a:pPr algn="ctr"/>
                      <a:r>
                        <a:rPr lang="en-US" dirty="0"/>
                        <a:t>Part</a:t>
                      </a:r>
                    </a:p>
                  </a:txBody>
                  <a:tcPr/>
                </a:tc>
                <a:tc>
                  <a:txBody>
                    <a:bodyPr/>
                    <a:lstStyle/>
                    <a:p>
                      <a:pPr algn="ctr"/>
                      <a:r>
                        <a:rPr lang="en-US" dirty="0"/>
                        <a:t>Quantity</a:t>
                      </a:r>
                    </a:p>
                  </a:txBody>
                  <a:tcPr/>
                </a:tc>
                <a:extLst>
                  <a:ext uri="{0D108BD9-81ED-4DB2-BD59-A6C34878D82A}">
                    <a16:rowId xmlns:a16="http://schemas.microsoft.com/office/drawing/2014/main" val="1817286167"/>
                  </a:ext>
                </a:extLst>
              </a:tr>
              <a:tr h="370840">
                <a:tc>
                  <a:txBody>
                    <a:bodyPr/>
                    <a:lstStyle/>
                    <a:p>
                      <a:pPr algn="ctr"/>
                      <a:r>
                        <a:rPr lang="en-US" dirty="0"/>
                        <a:t>4198367</a:t>
                      </a:r>
                    </a:p>
                  </a:txBody>
                  <a:tcPr/>
                </a:tc>
                <a:tc>
                  <a:txBody>
                    <a:bodyPr/>
                    <a:lstStyle/>
                    <a:p>
                      <a:pPr algn="ctr"/>
                      <a:r>
                        <a:rPr lang="en-US" dirty="0"/>
                        <a:t>Damper 2M</a:t>
                      </a:r>
                    </a:p>
                  </a:txBody>
                  <a:tcPr/>
                </a:tc>
                <a:tc>
                  <a:txBody>
                    <a:bodyPr/>
                    <a:lstStyle/>
                    <a:p>
                      <a:pPr algn="ctr"/>
                      <a:r>
                        <a:rPr lang="en-US" dirty="0"/>
                        <a:t>45590</a:t>
                      </a:r>
                    </a:p>
                  </a:txBody>
                  <a:tcPr/>
                </a:tc>
                <a:tc>
                  <a:txBody>
                    <a:bodyPr/>
                    <a:lstStyle/>
                    <a:p>
                      <a:pPr algn="ctr"/>
                      <a:r>
                        <a:rPr lang="en-US" dirty="0"/>
                        <a:t>2</a:t>
                      </a:r>
                    </a:p>
                  </a:txBody>
                  <a:tcPr/>
                </a:tc>
                <a:extLst>
                  <a:ext uri="{0D108BD9-81ED-4DB2-BD59-A6C34878D82A}">
                    <a16:rowId xmlns:a16="http://schemas.microsoft.com/office/drawing/2014/main" val="2380104473"/>
                  </a:ext>
                </a:extLst>
              </a:tr>
              <a:tr h="370840">
                <a:tc>
                  <a:txBody>
                    <a:bodyPr/>
                    <a:lstStyle/>
                    <a:p>
                      <a:pPr algn="ctr"/>
                      <a:r>
                        <a:rPr lang="en-US" dirty="0"/>
                        <a:t>4512360</a:t>
                      </a:r>
                    </a:p>
                  </a:txBody>
                  <a:tcPr/>
                </a:tc>
                <a:tc>
                  <a:txBody>
                    <a:bodyPr/>
                    <a:lstStyle/>
                    <a:p>
                      <a:pPr algn="ctr"/>
                      <a:r>
                        <a:rPr lang="en-US" dirty="0"/>
                        <a:t>Cross Axle, Extension, 2M</a:t>
                      </a:r>
                    </a:p>
                  </a:txBody>
                  <a:tcPr/>
                </a:tc>
                <a:tc>
                  <a:txBody>
                    <a:bodyPr/>
                    <a:lstStyle/>
                    <a:p>
                      <a:pPr algn="ctr"/>
                      <a:r>
                        <a:rPr lang="en-US" dirty="0"/>
                        <a:t>59443</a:t>
                      </a:r>
                    </a:p>
                  </a:txBody>
                  <a:tcPr/>
                </a:tc>
                <a:tc>
                  <a:txBody>
                    <a:bodyPr/>
                    <a:lstStyle/>
                    <a:p>
                      <a:pPr algn="ctr"/>
                      <a:r>
                        <a:rPr lang="en-US" dirty="0"/>
                        <a:t>2</a:t>
                      </a:r>
                    </a:p>
                  </a:txBody>
                  <a:tcPr/>
                </a:tc>
                <a:extLst>
                  <a:ext uri="{0D108BD9-81ED-4DB2-BD59-A6C34878D82A}">
                    <a16:rowId xmlns:a16="http://schemas.microsoft.com/office/drawing/2014/main" val="3583398909"/>
                  </a:ext>
                </a:extLst>
              </a:tr>
              <a:tr h="370840">
                <a:tc>
                  <a:txBody>
                    <a:bodyPr/>
                    <a:lstStyle/>
                    <a:p>
                      <a:pPr algn="ctr"/>
                      <a:r>
                        <a:rPr lang="en-US" dirty="0"/>
                        <a:t>4495932</a:t>
                      </a:r>
                    </a:p>
                  </a:txBody>
                  <a:tcPr/>
                </a:tc>
                <a:tc>
                  <a:txBody>
                    <a:bodyPr/>
                    <a:lstStyle/>
                    <a:p>
                      <a:pPr algn="ctr"/>
                      <a:r>
                        <a:rPr lang="en-US" dirty="0"/>
                        <a:t>Technic 7M Beam</a:t>
                      </a:r>
                    </a:p>
                  </a:txBody>
                  <a:tcPr/>
                </a:tc>
                <a:tc>
                  <a:txBody>
                    <a:bodyPr/>
                    <a:lstStyle/>
                    <a:p>
                      <a:pPr algn="ctr"/>
                      <a:r>
                        <a:rPr lang="en-US" dirty="0"/>
                        <a:t>32524</a:t>
                      </a:r>
                    </a:p>
                  </a:txBody>
                  <a:tcPr/>
                </a:tc>
                <a:tc>
                  <a:txBody>
                    <a:bodyPr/>
                    <a:lstStyle/>
                    <a:p>
                      <a:pPr algn="ctr"/>
                      <a:r>
                        <a:rPr lang="en-US" dirty="0"/>
                        <a:t>4</a:t>
                      </a:r>
                    </a:p>
                  </a:txBody>
                  <a:tcPr/>
                </a:tc>
                <a:extLst>
                  <a:ext uri="{0D108BD9-81ED-4DB2-BD59-A6C34878D82A}">
                    <a16:rowId xmlns:a16="http://schemas.microsoft.com/office/drawing/2014/main" val="3368884754"/>
                  </a:ext>
                </a:extLst>
              </a:tr>
              <a:tr h="370840">
                <a:tc>
                  <a:txBody>
                    <a:bodyPr/>
                    <a:lstStyle/>
                    <a:p>
                      <a:pPr algn="ctr"/>
                      <a:r>
                        <a:rPr lang="en-US" dirty="0"/>
                        <a:t>4297202</a:t>
                      </a:r>
                    </a:p>
                  </a:txBody>
                  <a:tcPr/>
                </a:tc>
                <a:tc>
                  <a:txBody>
                    <a:bodyPr/>
                    <a:lstStyle/>
                    <a:p>
                      <a:pPr algn="ctr"/>
                      <a:r>
                        <a:rPr lang="en-US" dirty="0"/>
                        <a:t>Technic 9M Beam</a:t>
                      </a:r>
                    </a:p>
                  </a:txBody>
                  <a:tcPr/>
                </a:tc>
                <a:tc>
                  <a:txBody>
                    <a:bodyPr/>
                    <a:lstStyle/>
                    <a:p>
                      <a:pPr algn="ctr"/>
                      <a:r>
                        <a:rPr lang="en-US" dirty="0"/>
                        <a:t>40490</a:t>
                      </a:r>
                    </a:p>
                  </a:txBody>
                  <a:tcPr/>
                </a:tc>
                <a:tc>
                  <a:txBody>
                    <a:bodyPr/>
                    <a:lstStyle/>
                    <a:p>
                      <a:pPr algn="ctr"/>
                      <a:r>
                        <a:rPr lang="en-US" dirty="0"/>
                        <a:t>1</a:t>
                      </a:r>
                    </a:p>
                  </a:txBody>
                  <a:tcPr/>
                </a:tc>
                <a:extLst>
                  <a:ext uri="{0D108BD9-81ED-4DB2-BD59-A6C34878D82A}">
                    <a16:rowId xmlns:a16="http://schemas.microsoft.com/office/drawing/2014/main" val="809229278"/>
                  </a:ext>
                </a:extLst>
              </a:tr>
              <a:tr h="370840">
                <a:tc>
                  <a:txBody>
                    <a:bodyPr/>
                    <a:lstStyle/>
                    <a:p>
                      <a:pPr algn="ctr"/>
                      <a:r>
                        <a:rPr lang="en-US" dirty="0"/>
                        <a:t>4297200</a:t>
                      </a:r>
                    </a:p>
                  </a:txBody>
                  <a:tcPr/>
                </a:tc>
                <a:tc>
                  <a:txBody>
                    <a:bodyPr/>
                    <a:lstStyle/>
                    <a:p>
                      <a:pPr algn="ctr"/>
                      <a:r>
                        <a:rPr lang="en-US" dirty="0"/>
                        <a:t>Technic 11M Beam</a:t>
                      </a:r>
                    </a:p>
                  </a:txBody>
                  <a:tcPr/>
                </a:tc>
                <a:tc>
                  <a:txBody>
                    <a:bodyPr/>
                    <a:lstStyle/>
                    <a:p>
                      <a:pPr algn="ctr"/>
                      <a:r>
                        <a:rPr lang="en-US" dirty="0"/>
                        <a:t>32525</a:t>
                      </a:r>
                    </a:p>
                  </a:txBody>
                  <a:tcPr/>
                </a:tc>
                <a:tc>
                  <a:txBody>
                    <a:bodyPr/>
                    <a:lstStyle/>
                    <a:p>
                      <a:pPr algn="ctr"/>
                      <a:r>
                        <a:rPr lang="en-US" dirty="0"/>
                        <a:t>2</a:t>
                      </a:r>
                    </a:p>
                  </a:txBody>
                  <a:tcPr/>
                </a:tc>
                <a:extLst>
                  <a:ext uri="{0D108BD9-81ED-4DB2-BD59-A6C34878D82A}">
                    <a16:rowId xmlns:a16="http://schemas.microsoft.com/office/drawing/2014/main" val="1057379913"/>
                  </a:ext>
                </a:extLst>
              </a:tr>
              <a:tr h="370840">
                <a:tc>
                  <a:txBody>
                    <a:bodyPr/>
                    <a:lstStyle/>
                    <a:p>
                      <a:pPr algn="ctr"/>
                      <a:r>
                        <a:rPr lang="en-US" dirty="0"/>
                        <a:t>4548305</a:t>
                      </a:r>
                    </a:p>
                  </a:txBody>
                  <a:tcPr/>
                </a:tc>
                <a:tc>
                  <a:txBody>
                    <a:bodyPr/>
                    <a:lstStyle/>
                    <a:p>
                      <a:pPr algn="ctr"/>
                      <a:r>
                        <a:rPr lang="en-US" dirty="0"/>
                        <a:t>Technic 15M Beam</a:t>
                      </a:r>
                    </a:p>
                  </a:txBody>
                  <a:tcPr/>
                </a:tc>
                <a:tc>
                  <a:txBody>
                    <a:bodyPr/>
                    <a:lstStyle/>
                    <a:p>
                      <a:pPr algn="ctr"/>
                      <a:r>
                        <a:rPr lang="en-US" dirty="0"/>
                        <a:t>64871</a:t>
                      </a:r>
                    </a:p>
                  </a:txBody>
                  <a:tcPr/>
                </a:tc>
                <a:tc>
                  <a:txBody>
                    <a:bodyPr/>
                    <a:lstStyle/>
                    <a:p>
                      <a:pPr algn="ctr"/>
                      <a:r>
                        <a:rPr lang="en-US" dirty="0"/>
                        <a:t>1</a:t>
                      </a:r>
                    </a:p>
                  </a:txBody>
                  <a:tcPr/>
                </a:tc>
                <a:extLst>
                  <a:ext uri="{0D108BD9-81ED-4DB2-BD59-A6C34878D82A}">
                    <a16:rowId xmlns:a16="http://schemas.microsoft.com/office/drawing/2014/main" val="3420500643"/>
                  </a:ext>
                </a:extLst>
              </a:tr>
              <a:tr h="370840">
                <a:tc>
                  <a:txBody>
                    <a:bodyPr/>
                    <a:lstStyle/>
                    <a:p>
                      <a:pPr algn="ctr"/>
                      <a:r>
                        <a:rPr lang="en-US" dirty="0"/>
                        <a:t>4206482</a:t>
                      </a:r>
                    </a:p>
                  </a:txBody>
                  <a:tcPr/>
                </a:tc>
                <a:tc>
                  <a:txBody>
                    <a:bodyPr/>
                    <a:lstStyle/>
                    <a:p>
                      <a:pPr algn="ctr"/>
                      <a:r>
                        <a:rPr lang="en-US" dirty="0" err="1"/>
                        <a:t>Conn.Bush</a:t>
                      </a:r>
                      <a:r>
                        <a:rPr lang="en-US" dirty="0"/>
                        <a:t> W. </a:t>
                      </a:r>
                      <a:r>
                        <a:rPr lang="en-US" dirty="0" err="1"/>
                        <a:t>Fric</a:t>
                      </a:r>
                      <a:r>
                        <a:rPr lang="en-US" dirty="0"/>
                        <a:t>./ </a:t>
                      </a:r>
                      <a:r>
                        <a:rPr lang="en-US" dirty="0" err="1"/>
                        <a:t>Crossale</a:t>
                      </a:r>
                      <a:endParaRPr lang="en-US" dirty="0"/>
                    </a:p>
                  </a:txBody>
                  <a:tcPr/>
                </a:tc>
                <a:tc>
                  <a:txBody>
                    <a:bodyPr/>
                    <a:lstStyle/>
                    <a:p>
                      <a:pPr algn="ctr"/>
                      <a:r>
                        <a:rPr lang="en-US" dirty="0"/>
                        <a:t>43093</a:t>
                      </a:r>
                    </a:p>
                  </a:txBody>
                  <a:tcPr/>
                </a:tc>
                <a:tc>
                  <a:txBody>
                    <a:bodyPr/>
                    <a:lstStyle/>
                    <a:p>
                      <a:pPr algn="ctr"/>
                      <a:r>
                        <a:rPr lang="en-US" dirty="0"/>
                        <a:t>4</a:t>
                      </a:r>
                    </a:p>
                  </a:txBody>
                  <a:tcPr/>
                </a:tc>
                <a:extLst>
                  <a:ext uri="{0D108BD9-81ED-4DB2-BD59-A6C34878D82A}">
                    <a16:rowId xmlns:a16="http://schemas.microsoft.com/office/drawing/2014/main" val="965084386"/>
                  </a:ext>
                </a:extLst>
              </a:tr>
              <a:tr h="370840">
                <a:tc>
                  <a:txBody>
                    <a:bodyPr/>
                    <a:lstStyle/>
                    <a:p>
                      <a:pPr algn="ctr"/>
                      <a:r>
                        <a:rPr lang="en-US" dirty="0"/>
                        <a:t>4211579</a:t>
                      </a:r>
                    </a:p>
                  </a:txBody>
                  <a:tcPr/>
                </a:tc>
                <a:tc>
                  <a:txBody>
                    <a:bodyPr/>
                    <a:lstStyle/>
                    <a:p>
                      <a:pPr algn="ctr"/>
                      <a:r>
                        <a:rPr lang="en-US" dirty="0"/>
                        <a:t>½ Bush</a:t>
                      </a:r>
                    </a:p>
                  </a:txBody>
                  <a:tcPr/>
                </a:tc>
                <a:tc>
                  <a:txBody>
                    <a:bodyPr/>
                    <a:lstStyle/>
                    <a:p>
                      <a:pPr algn="ctr"/>
                      <a:r>
                        <a:rPr lang="en-US" dirty="0"/>
                        <a:t>32123</a:t>
                      </a:r>
                    </a:p>
                  </a:txBody>
                  <a:tcPr/>
                </a:tc>
                <a:tc>
                  <a:txBody>
                    <a:bodyPr/>
                    <a:lstStyle/>
                    <a:p>
                      <a:pPr algn="ctr"/>
                      <a:r>
                        <a:rPr lang="en-US" dirty="0"/>
                        <a:t>5</a:t>
                      </a:r>
                    </a:p>
                  </a:txBody>
                  <a:tcPr/>
                </a:tc>
                <a:extLst>
                  <a:ext uri="{0D108BD9-81ED-4DB2-BD59-A6C34878D82A}">
                    <a16:rowId xmlns:a16="http://schemas.microsoft.com/office/drawing/2014/main" val="3867798198"/>
                  </a:ext>
                </a:extLst>
              </a:tr>
            </a:tbl>
          </a:graphicData>
        </a:graphic>
      </p:graphicFrame>
    </p:spTree>
    <p:extLst>
      <p:ext uri="{BB962C8B-B14F-4D97-AF65-F5344CB8AC3E}">
        <p14:creationId xmlns:p14="http://schemas.microsoft.com/office/powerpoint/2010/main" val="2243667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BB43-E625-457D-8CB6-B73E4F24D47D}"/>
              </a:ext>
            </a:extLst>
          </p:cNvPr>
          <p:cNvSpPr>
            <a:spLocks noGrp="1"/>
          </p:cNvSpPr>
          <p:nvPr>
            <p:ph type="title"/>
          </p:nvPr>
        </p:nvSpPr>
        <p:spPr/>
        <p:txBody>
          <a:bodyPr/>
          <a:lstStyle/>
          <a:p>
            <a:r>
              <a:rPr lang="en-US" dirty="0"/>
              <a:t>Design</a:t>
            </a:r>
          </a:p>
        </p:txBody>
      </p:sp>
      <p:graphicFrame>
        <p:nvGraphicFramePr>
          <p:cNvPr id="4" name="Table 4">
            <a:extLst>
              <a:ext uri="{FF2B5EF4-FFF2-40B4-BE49-F238E27FC236}">
                <a16:creationId xmlns:a16="http://schemas.microsoft.com/office/drawing/2014/main" id="{7FB381DA-6A97-4B13-ADEC-E5669B1FFD22}"/>
              </a:ext>
            </a:extLst>
          </p:cNvPr>
          <p:cNvGraphicFramePr>
            <a:graphicFrameLocks noGrp="1"/>
          </p:cNvGraphicFramePr>
          <p:nvPr>
            <p:ph idx="1"/>
            <p:extLst>
              <p:ext uri="{D42A27DB-BD31-4B8C-83A1-F6EECF244321}">
                <p14:modId xmlns:p14="http://schemas.microsoft.com/office/powerpoint/2010/main" val="1543042165"/>
              </p:ext>
            </p:extLst>
          </p:nvPr>
        </p:nvGraphicFramePr>
        <p:xfrm>
          <a:off x="1622426" y="1548802"/>
          <a:ext cx="8947148" cy="3235960"/>
        </p:xfrm>
        <a:graphic>
          <a:graphicData uri="http://schemas.openxmlformats.org/drawingml/2006/table">
            <a:tbl>
              <a:tblPr firstRow="1" bandRow="1">
                <a:tableStyleId>{5C22544A-7EE6-4342-B048-85BDC9FD1C3A}</a:tableStyleId>
              </a:tblPr>
              <a:tblGrid>
                <a:gridCol w="2236787">
                  <a:extLst>
                    <a:ext uri="{9D8B030D-6E8A-4147-A177-3AD203B41FA5}">
                      <a16:colId xmlns:a16="http://schemas.microsoft.com/office/drawing/2014/main" val="1357661998"/>
                    </a:ext>
                  </a:extLst>
                </a:gridCol>
                <a:gridCol w="2236787">
                  <a:extLst>
                    <a:ext uri="{9D8B030D-6E8A-4147-A177-3AD203B41FA5}">
                      <a16:colId xmlns:a16="http://schemas.microsoft.com/office/drawing/2014/main" val="1771659649"/>
                    </a:ext>
                  </a:extLst>
                </a:gridCol>
                <a:gridCol w="2236787">
                  <a:extLst>
                    <a:ext uri="{9D8B030D-6E8A-4147-A177-3AD203B41FA5}">
                      <a16:colId xmlns:a16="http://schemas.microsoft.com/office/drawing/2014/main" val="3478139306"/>
                    </a:ext>
                  </a:extLst>
                </a:gridCol>
                <a:gridCol w="2236787">
                  <a:extLst>
                    <a:ext uri="{9D8B030D-6E8A-4147-A177-3AD203B41FA5}">
                      <a16:colId xmlns:a16="http://schemas.microsoft.com/office/drawing/2014/main" val="3009151328"/>
                    </a:ext>
                  </a:extLst>
                </a:gridCol>
              </a:tblGrid>
              <a:tr h="370840">
                <a:tc>
                  <a:txBody>
                    <a:bodyPr/>
                    <a:lstStyle/>
                    <a:p>
                      <a:pPr algn="ctr"/>
                      <a:r>
                        <a:rPr lang="en-US" dirty="0"/>
                        <a:t>Brick</a:t>
                      </a:r>
                    </a:p>
                  </a:txBody>
                  <a:tcPr/>
                </a:tc>
                <a:tc>
                  <a:txBody>
                    <a:bodyPr/>
                    <a:lstStyle/>
                    <a:p>
                      <a:pPr algn="ctr"/>
                      <a:r>
                        <a:rPr lang="en-US" dirty="0"/>
                        <a:t>Name</a:t>
                      </a:r>
                    </a:p>
                  </a:txBody>
                  <a:tcPr/>
                </a:tc>
                <a:tc>
                  <a:txBody>
                    <a:bodyPr/>
                    <a:lstStyle/>
                    <a:p>
                      <a:pPr algn="ctr"/>
                      <a:r>
                        <a:rPr lang="en-US" dirty="0"/>
                        <a:t>Part</a:t>
                      </a:r>
                    </a:p>
                  </a:txBody>
                  <a:tcPr/>
                </a:tc>
                <a:tc>
                  <a:txBody>
                    <a:bodyPr/>
                    <a:lstStyle/>
                    <a:p>
                      <a:pPr algn="ctr"/>
                      <a:r>
                        <a:rPr lang="en-US" dirty="0"/>
                        <a:t>Quantity</a:t>
                      </a:r>
                    </a:p>
                  </a:txBody>
                  <a:tcPr/>
                </a:tc>
                <a:extLst>
                  <a:ext uri="{0D108BD9-81ED-4DB2-BD59-A6C34878D82A}">
                    <a16:rowId xmlns:a16="http://schemas.microsoft.com/office/drawing/2014/main" val="1817286167"/>
                  </a:ext>
                </a:extLst>
              </a:tr>
              <a:tr h="370840">
                <a:tc>
                  <a:txBody>
                    <a:bodyPr/>
                    <a:lstStyle/>
                    <a:p>
                      <a:pPr algn="ctr"/>
                      <a:r>
                        <a:rPr lang="en-US" dirty="0"/>
                        <a:t>370626</a:t>
                      </a:r>
                    </a:p>
                  </a:txBody>
                  <a:tcPr/>
                </a:tc>
                <a:tc>
                  <a:txBody>
                    <a:bodyPr/>
                    <a:lstStyle/>
                    <a:p>
                      <a:pPr algn="ctr"/>
                      <a:r>
                        <a:rPr lang="en-US" dirty="0"/>
                        <a:t>Cross Axle 6M</a:t>
                      </a:r>
                    </a:p>
                  </a:txBody>
                  <a:tcPr/>
                </a:tc>
                <a:tc>
                  <a:txBody>
                    <a:bodyPr/>
                    <a:lstStyle/>
                    <a:p>
                      <a:pPr algn="ctr"/>
                      <a:r>
                        <a:rPr lang="en-US" dirty="0"/>
                        <a:t>3706</a:t>
                      </a:r>
                    </a:p>
                  </a:txBody>
                  <a:tcPr/>
                </a:tc>
                <a:tc>
                  <a:txBody>
                    <a:bodyPr/>
                    <a:lstStyle/>
                    <a:p>
                      <a:pPr algn="ctr"/>
                      <a:r>
                        <a:rPr lang="en-US" dirty="0"/>
                        <a:t>2</a:t>
                      </a:r>
                    </a:p>
                  </a:txBody>
                  <a:tcPr/>
                </a:tc>
                <a:extLst>
                  <a:ext uri="{0D108BD9-81ED-4DB2-BD59-A6C34878D82A}">
                    <a16:rowId xmlns:a16="http://schemas.microsoft.com/office/drawing/2014/main" val="2380104473"/>
                  </a:ext>
                </a:extLst>
              </a:tr>
              <a:tr h="370840">
                <a:tc>
                  <a:txBody>
                    <a:bodyPr/>
                    <a:lstStyle/>
                    <a:p>
                      <a:pPr algn="ctr"/>
                      <a:r>
                        <a:rPr lang="en-US" dirty="0"/>
                        <a:t>370826</a:t>
                      </a:r>
                    </a:p>
                  </a:txBody>
                  <a:tcPr/>
                </a:tc>
                <a:tc>
                  <a:txBody>
                    <a:bodyPr/>
                    <a:lstStyle/>
                    <a:p>
                      <a:pPr algn="ctr"/>
                      <a:r>
                        <a:rPr lang="en-US" dirty="0"/>
                        <a:t>Cross Axle 12M</a:t>
                      </a:r>
                    </a:p>
                  </a:txBody>
                  <a:tcPr/>
                </a:tc>
                <a:tc>
                  <a:txBody>
                    <a:bodyPr/>
                    <a:lstStyle/>
                    <a:p>
                      <a:pPr algn="ctr"/>
                      <a:r>
                        <a:rPr lang="en-US" dirty="0"/>
                        <a:t>3708</a:t>
                      </a:r>
                    </a:p>
                  </a:txBody>
                  <a:tcPr/>
                </a:tc>
                <a:tc>
                  <a:txBody>
                    <a:bodyPr/>
                    <a:lstStyle/>
                    <a:p>
                      <a:pPr algn="ctr"/>
                      <a:r>
                        <a:rPr lang="en-US" dirty="0"/>
                        <a:t>1</a:t>
                      </a:r>
                    </a:p>
                  </a:txBody>
                  <a:tcPr/>
                </a:tc>
                <a:extLst>
                  <a:ext uri="{0D108BD9-81ED-4DB2-BD59-A6C34878D82A}">
                    <a16:rowId xmlns:a16="http://schemas.microsoft.com/office/drawing/2014/main" val="2742176504"/>
                  </a:ext>
                </a:extLst>
              </a:tr>
              <a:tr h="370840">
                <a:tc>
                  <a:txBody>
                    <a:bodyPr/>
                    <a:lstStyle/>
                    <a:p>
                      <a:pPr algn="ctr"/>
                      <a:r>
                        <a:rPr lang="en-US" dirty="0"/>
                        <a:t>4211639</a:t>
                      </a:r>
                    </a:p>
                  </a:txBody>
                  <a:tcPr/>
                </a:tc>
                <a:tc>
                  <a:txBody>
                    <a:bodyPr/>
                    <a:lstStyle/>
                    <a:p>
                      <a:pPr algn="ctr"/>
                      <a:r>
                        <a:rPr lang="en-US" dirty="0"/>
                        <a:t>Cross Axle 5M</a:t>
                      </a:r>
                    </a:p>
                  </a:txBody>
                  <a:tcPr/>
                </a:tc>
                <a:tc>
                  <a:txBody>
                    <a:bodyPr/>
                    <a:lstStyle/>
                    <a:p>
                      <a:pPr algn="ctr"/>
                      <a:r>
                        <a:rPr lang="en-US" dirty="0"/>
                        <a:t>32073</a:t>
                      </a:r>
                    </a:p>
                  </a:txBody>
                  <a:tcPr/>
                </a:tc>
                <a:tc>
                  <a:txBody>
                    <a:bodyPr/>
                    <a:lstStyle/>
                    <a:p>
                      <a:pPr algn="ctr"/>
                      <a:r>
                        <a:rPr lang="en-US" dirty="0"/>
                        <a:t>1</a:t>
                      </a:r>
                    </a:p>
                  </a:txBody>
                  <a:tcPr/>
                </a:tc>
                <a:extLst>
                  <a:ext uri="{0D108BD9-81ED-4DB2-BD59-A6C34878D82A}">
                    <a16:rowId xmlns:a16="http://schemas.microsoft.com/office/drawing/2014/main" val="1767196653"/>
                  </a:ext>
                </a:extLst>
              </a:tr>
              <a:tr h="370840">
                <a:tc>
                  <a:txBody>
                    <a:bodyPr/>
                    <a:lstStyle/>
                    <a:p>
                      <a:pPr algn="ctr"/>
                      <a:r>
                        <a:rPr lang="en-US" dirty="0"/>
                        <a:t>4535768</a:t>
                      </a:r>
                    </a:p>
                  </a:txBody>
                  <a:tcPr/>
                </a:tc>
                <a:tc>
                  <a:txBody>
                    <a:bodyPr/>
                    <a:lstStyle/>
                    <a:p>
                      <a:pPr algn="ctr"/>
                      <a:r>
                        <a:rPr lang="en-US" dirty="0"/>
                        <a:t>Cross Axle 9M</a:t>
                      </a:r>
                    </a:p>
                  </a:txBody>
                  <a:tcPr/>
                </a:tc>
                <a:tc>
                  <a:txBody>
                    <a:bodyPr/>
                    <a:lstStyle/>
                    <a:p>
                      <a:pPr algn="ctr"/>
                      <a:r>
                        <a:rPr lang="en-US" dirty="0"/>
                        <a:t>60485</a:t>
                      </a:r>
                    </a:p>
                  </a:txBody>
                  <a:tcPr/>
                </a:tc>
                <a:tc>
                  <a:txBody>
                    <a:bodyPr/>
                    <a:lstStyle/>
                    <a:p>
                      <a:pPr algn="ctr"/>
                      <a:r>
                        <a:rPr lang="en-US" dirty="0"/>
                        <a:t>2</a:t>
                      </a:r>
                    </a:p>
                  </a:txBody>
                  <a:tcPr/>
                </a:tc>
                <a:extLst>
                  <a:ext uri="{0D108BD9-81ED-4DB2-BD59-A6C34878D82A}">
                    <a16:rowId xmlns:a16="http://schemas.microsoft.com/office/drawing/2014/main" val="2571176075"/>
                  </a:ext>
                </a:extLst>
              </a:tr>
              <a:tr h="370840">
                <a:tc>
                  <a:txBody>
                    <a:bodyPr/>
                    <a:lstStyle/>
                    <a:p>
                      <a:pPr algn="ctr"/>
                      <a:r>
                        <a:rPr lang="en-US" dirty="0"/>
                        <a:t>4107783</a:t>
                      </a:r>
                    </a:p>
                  </a:txBody>
                  <a:tcPr/>
                </a:tc>
                <a:tc>
                  <a:txBody>
                    <a:bodyPr/>
                    <a:lstStyle/>
                    <a:p>
                      <a:pPr algn="ctr"/>
                      <a:r>
                        <a:rPr lang="en-US" dirty="0"/>
                        <a:t>Angle Element, 180 Deg.</a:t>
                      </a:r>
                    </a:p>
                  </a:txBody>
                  <a:tcPr/>
                </a:tc>
                <a:tc>
                  <a:txBody>
                    <a:bodyPr/>
                    <a:lstStyle/>
                    <a:p>
                      <a:pPr algn="ctr"/>
                      <a:r>
                        <a:rPr lang="en-US" dirty="0"/>
                        <a:t>32034</a:t>
                      </a:r>
                    </a:p>
                  </a:txBody>
                  <a:tcPr/>
                </a:tc>
                <a:tc>
                  <a:txBody>
                    <a:bodyPr/>
                    <a:lstStyle/>
                    <a:p>
                      <a:pPr algn="ctr"/>
                      <a:r>
                        <a:rPr lang="en-US" dirty="0"/>
                        <a:t>1</a:t>
                      </a:r>
                    </a:p>
                  </a:txBody>
                  <a:tcPr/>
                </a:tc>
                <a:extLst>
                  <a:ext uri="{0D108BD9-81ED-4DB2-BD59-A6C34878D82A}">
                    <a16:rowId xmlns:a16="http://schemas.microsoft.com/office/drawing/2014/main" val="3521615499"/>
                  </a:ext>
                </a:extLst>
              </a:tr>
              <a:tr h="370840">
                <a:tc>
                  <a:txBody>
                    <a:bodyPr/>
                    <a:lstStyle/>
                    <a:p>
                      <a:pPr algn="ctr"/>
                      <a:r>
                        <a:rPr lang="en-US" dirty="0"/>
                        <a:t>4297187</a:t>
                      </a:r>
                    </a:p>
                  </a:txBody>
                  <a:tcPr/>
                </a:tc>
                <a:tc>
                  <a:txBody>
                    <a:bodyPr/>
                    <a:lstStyle/>
                    <a:p>
                      <a:pPr algn="ctr"/>
                      <a:r>
                        <a:rPr lang="en-US" dirty="0"/>
                        <a:t>Cable 208mm</a:t>
                      </a:r>
                    </a:p>
                  </a:txBody>
                  <a:tcPr/>
                </a:tc>
                <a:tc>
                  <a:txBody>
                    <a:bodyPr/>
                    <a:lstStyle/>
                    <a:p>
                      <a:pPr algn="ctr"/>
                      <a:r>
                        <a:rPr lang="en-US" dirty="0"/>
                        <a:t>55804</a:t>
                      </a:r>
                    </a:p>
                  </a:txBody>
                  <a:tcPr/>
                </a:tc>
                <a:tc>
                  <a:txBody>
                    <a:bodyPr/>
                    <a:lstStyle/>
                    <a:p>
                      <a:pPr algn="ctr"/>
                      <a:r>
                        <a:rPr lang="en-US" dirty="0"/>
                        <a:t>1</a:t>
                      </a:r>
                    </a:p>
                  </a:txBody>
                  <a:tcPr/>
                </a:tc>
                <a:extLst>
                  <a:ext uri="{0D108BD9-81ED-4DB2-BD59-A6C34878D82A}">
                    <a16:rowId xmlns:a16="http://schemas.microsoft.com/office/drawing/2014/main" val="145274078"/>
                  </a:ext>
                </a:extLst>
              </a:tr>
              <a:tr h="370840">
                <a:tc>
                  <a:txBody>
                    <a:bodyPr/>
                    <a:lstStyle/>
                    <a:p>
                      <a:pPr algn="ctr"/>
                      <a:r>
                        <a:rPr lang="en-US" dirty="0"/>
                        <a:t>4297188</a:t>
                      </a:r>
                    </a:p>
                  </a:txBody>
                  <a:tcPr/>
                </a:tc>
                <a:tc>
                  <a:txBody>
                    <a:bodyPr/>
                    <a:lstStyle/>
                    <a:p>
                      <a:pPr algn="ctr"/>
                      <a:r>
                        <a:rPr lang="en-US" dirty="0"/>
                        <a:t>Cable 368mm</a:t>
                      </a:r>
                    </a:p>
                  </a:txBody>
                  <a:tcPr/>
                </a:tc>
                <a:tc>
                  <a:txBody>
                    <a:bodyPr/>
                    <a:lstStyle/>
                    <a:p>
                      <a:pPr algn="ctr"/>
                      <a:r>
                        <a:rPr lang="en-US" dirty="0"/>
                        <a:t>55805</a:t>
                      </a:r>
                    </a:p>
                  </a:txBody>
                  <a:tcPr/>
                </a:tc>
                <a:tc>
                  <a:txBody>
                    <a:bodyPr/>
                    <a:lstStyle/>
                    <a:p>
                      <a:pPr algn="ctr"/>
                      <a:r>
                        <a:rPr lang="en-US" dirty="0"/>
                        <a:t>4</a:t>
                      </a:r>
                    </a:p>
                  </a:txBody>
                  <a:tcPr/>
                </a:tc>
                <a:extLst>
                  <a:ext uri="{0D108BD9-81ED-4DB2-BD59-A6C34878D82A}">
                    <a16:rowId xmlns:a16="http://schemas.microsoft.com/office/drawing/2014/main" val="1195455868"/>
                  </a:ext>
                </a:extLst>
              </a:tr>
            </a:tbl>
          </a:graphicData>
        </a:graphic>
      </p:graphicFrame>
    </p:spTree>
    <p:extLst>
      <p:ext uri="{BB962C8B-B14F-4D97-AF65-F5344CB8AC3E}">
        <p14:creationId xmlns:p14="http://schemas.microsoft.com/office/powerpoint/2010/main" val="4116489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7" name="Picture 16">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9" name="Oval 18">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22">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5" name="Rectangle 24">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1F3B95C-78BB-4902-911C-3B429619130B}"/>
              </a:ext>
            </a:extLst>
          </p:cNvPr>
          <p:cNvSpPr>
            <a:spLocks noGrp="1"/>
          </p:cNvSpPr>
          <p:nvPr>
            <p:ph type="title"/>
          </p:nvPr>
        </p:nvSpPr>
        <p:spPr>
          <a:xfrm>
            <a:off x="8210623" y="1447800"/>
            <a:ext cx="3333676" cy="3096987"/>
          </a:xfrm>
        </p:spPr>
        <p:txBody>
          <a:bodyPr vert="horz" lIns="91440" tIns="45720" rIns="91440" bIns="45720" rtlCol="0" anchor="b">
            <a:normAutofit/>
          </a:bodyPr>
          <a:lstStyle/>
          <a:p>
            <a:r>
              <a:rPr lang="en-US" sz="5400"/>
              <a:t>Design</a:t>
            </a:r>
          </a:p>
        </p:txBody>
      </p:sp>
      <p:sp>
        <p:nvSpPr>
          <p:cNvPr id="27" name="Freeform: Shape 26">
            <a:extLst>
              <a:ext uri="{FF2B5EF4-FFF2-40B4-BE49-F238E27FC236}">
                <a16:creationId xmlns:a16="http://schemas.microsoft.com/office/drawing/2014/main" id="{9484639B-D130-4FDF-9889-EA88D8CC9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75977" y="-475977"/>
            <a:ext cx="6858000" cy="7809953"/>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sp>
      <p:pic>
        <p:nvPicPr>
          <p:cNvPr id="8" name="Picture 7" descr="A screenshot of a video game&#10;&#10;Description automatically generated">
            <a:extLst>
              <a:ext uri="{FF2B5EF4-FFF2-40B4-BE49-F238E27FC236}">
                <a16:creationId xmlns:a16="http://schemas.microsoft.com/office/drawing/2014/main" id="{C3DDE6CE-FEAB-44D5-BC28-D3B3182A2BBC}"/>
              </a:ext>
            </a:extLst>
          </p:cNvPr>
          <p:cNvPicPr>
            <a:picLocks noChangeAspect="1"/>
          </p:cNvPicPr>
          <p:nvPr/>
        </p:nvPicPr>
        <p:blipFill>
          <a:blip r:embed="rId7"/>
          <a:stretch>
            <a:fillRect/>
          </a:stretch>
        </p:blipFill>
        <p:spPr>
          <a:xfrm>
            <a:off x="449499" y="1122496"/>
            <a:ext cx="3232701" cy="2365453"/>
          </a:xfrm>
          <a:prstGeom prst="rect">
            <a:avLst/>
          </a:prstGeom>
          <a:effectLst/>
        </p:spPr>
      </p:pic>
      <p:pic>
        <p:nvPicPr>
          <p:cNvPr id="6" name="Content Placeholder 5" descr="A screenshot of a video game&#10;&#10;Description automatically generated">
            <a:extLst>
              <a:ext uri="{FF2B5EF4-FFF2-40B4-BE49-F238E27FC236}">
                <a16:creationId xmlns:a16="http://schemas.microsoft.com/office/drawing/2014/main" id="{18160350-A6E8-4D77-B1F1-E1E5C4E6DC50}"/>
              </a:ext>
            </a:extLst>
          </p:cNvPr>
          <p:cNvPicPr>
            <a:picLocks noGrp="1" noChangeAspect="1"/>
          </p:cNvPicPr>
          <p:nvPr>
            <p:ph idx="1"/>
          </p:nvPr>
        </p:nvPicPr>
        <p:blipFill>
          <a:blip r:embed="rId8"/>
          <a:stretch>
            <a:fillRect/>
          </a:stretch>
        </p:blipFill>
        <p:spPr>
          <a:xfrm>
            <a:off x="3876168" y="1160475"/>
            <a:ext cx="3398055" cy="2327473"/>
          </a:xfrm>
          <a:prstGeom prst="rect">
            <a:avLst/>
          </a:prstGeom>
          <a:effectLst/>
        </p:spPr>
      </p:pic>
      <p:sp>
        <p:nvSpPr>
          <p:cNvPr id="29" name="Freeform 31">
            <a:extLst>
              <a:ext uri="{FF2B5EF4-FFF2-40B4-BE49-F238E27FC236}">
                <a16:creationId xmlns:a16="http://schemas.microsoft.com/office/drawing/2014/main" id="{1EBB90A2-2B0A-4F80-8F25-040334065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0" name="Picture 9" descr="A screenshot of a video game&#10;&#10;Description automatically generated">
            <a:extLst>
              <a:ext uri="{FF2B5EF4-FFF2-40B4-BE49-F238E27FC236}">
                <a16:creationId xmlns:a16="http://schemas.microsoft.com/office/drawing/2014/main" id="{06BAA39F-F551-4B88-A897-818BA5F49C81}"/>
              </a:ext>
            </a:extLst>
          </p:cNvPr>
          <p:cNvPicPr>
            <a:picLocks noChangeAspect="1"/>
          </p:cNvPicPr>
          <p:nvPr/>
        </p:nvPicPr>
        <p:blipFill>
          <a:blip r:embed="rId9"/>
          <a:stretch>
            <a:fillRect/>
          </a:stretch>
        </p:blipFill>
        <p:spPr>
          <a:xfrm>
            <a:off x="1209022" y="3814167"/>
            <a:ext cx="4946355" cy="2658666"/>
          </a:xfrm>
          <a:prstGeom prst="rect">
            <a:avLst/>
          </a:prstGeom>
          <a:effectLst/>
        </p:spPr>
      </p:pic>
    </p:spTree>
    <p:extLst>
      <p:ext uri="{BB962C8B-B14F-4D97-AF65-F5344CB8AC3E}">
        <p14:creationId xmlns:p14="http://schemas.microsoft.com/office/powerpoint/2010/main" val="2941474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7C55A-013F-43D2-8A2A-B541BAB03638}"/>
              </a:ext>
            </a:extLst>
          </p:cNvPr>
          <p:cNvSpPr>
            <a:spLocks noGrp="1"/>
          </p:cNvSpPr>
          <p:nvPr>
            <p:ph type="title"/>
          </p:nvPr>
        </p:nvSpPr>
        <p:spPr/>
        <p:txBody>
          <a:bodyPr/>
          <a:lstStyle/>
          <a:p>
            <a:r>
              <a:rPr lang="en-US" dirty="0"/>
              <a:t>Design</a:t>
            </a:r>
          </a:p>
        </p:txBody>
      </p:sp>
      <p:pic>
        <p:nvPicPr>
          <p:cNvPr id="7" name="Content Placeholder 6" descr="A picture containing orange, white, kitchen, tiled&#10;&#10;Description automatically generated">
            <a:extLst>
              <a:ext uri="{FF2B5EF4-FFF2-40B4-BE49-F238E27FC236}">
                <a16:creationId xmlns:a16="http://schemas.microsoft.com/office/drawing/2014/main" id="{6768C803-CD05-4E19-B550-642A59DDE08B}"/>
              </a:ext>
            </a:extLst>
          </p:cNvPr>
          <p:cNvPicPr>
            <a:picLocks noGrp="1" noChangeAspect="1"/>
          </p:cNvPicPr>
          <p:nvPr>
            <p:ph idx="1"/>
          </p:nvPr>
        </p:nvPicPr>
        <p:blipFill>
          <a:blip r:embed="rId2"/>
          <a:stretch>
            <a:fillRect/>
          </a:stretch>
        </p:blipFill>
        <p:spPr>
          <a:xfrm>
            <a:off x="1548747" y="1232651"/>
            <a:ext cx="8947150" cy="2597235"/>
          </a:xfrm>
        </p:spPr>
      </p:pic>
      <p:pic>
        <p:nvPicPr>
          <p:cNvPr id="9" name="Picture 8" descr="A picture containing orange, game&#10;&#10;Description automatically generated">
            <a:extLst>
              <a:ext uri="{FF2B5EF4-FFF2-40B4-BE49-F238E27FC236}">
                <a16:creationId xmlns:a16="http://schemas.microsoft.com/office/drawing/2014/main" id="{81B3A48B-4C29-43E2-900F-6BAC0A332AF2}"/>
              </a:ext>
            </a:extLst>
          </p:cNvPr>
          <p:cNvPicPr>
            <a:picLocks noChangeAspect="1"/>
          </p:cNvPicPr>
          <p:nvPr/>
        </p:nvPicPr>
        <p:blipFill>
          <a:blip r:embed="rId3"/>
          <a:stretch>
            <a:fillRect/>
          </a:stretch>
        </p:blipFill>
        <p:spPr>
          <a:xfrm>
            <a:off x="1548746" y="3865324"/>
            <a:ext cx="8947149" cy="2505591"/>
          </a:xfrm>
          <a:prstGeom prst="rect">
            <a:avLst/>
          </a:prstGeom>
        </p:spPr>
      </p:pic>
    </p:spTree>
    <p:extLst>
      <p:ext uri="{BB962C8B-B14F-4D97-AF65-F5344CB8AC3E}">
        <p14:creationId xmlns:p14="http://schemas.microsoft.com/office/powerpoint/2010/main" val="2605867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6C8E3-966C-486F-A5AB-20D63E2FACD3}"/>
              </a:ext>
            </a:extLst>
          </p:cNvPr>
          <p:cNvSpPr>
            <a:spLocks noGrp="1"/>
          </p:cNvSpPr>
          <p:nvPr>
            <p:ph type="title"/>
          </p:nvPr>
        </p:nvSpPr>
        <p:spPr/>
        <p:txBody>
          <a:bodyPr/>
          <a:lstStyle/>
          <a:p>
            <a:r>
              <a:rPr lang="en-US" dirty="0"/>
              <a:t>Design</a:t>
            </a:r>
          </a:p>
        </p:txBody>
      </p:sp>
      <p:sp>
        <p:nvSpPr>
          <p:cNvPr id="3" name="Content Placeholder 2">
            <a:extLst>
              <a:ext uri="{FF2B5EF4-FFF2-40B4-BE49-F238E27FC236}">
                <a16:creationId xmlns:a16="http://schemas.microsoft.com/office/drawing/2014/main" id="{9EDB5464-4187-401B-AB68-301A17F70D80}"/>
              </a:ext>
            </a:extLst>
          </p:cNvPr>
          <p:cNvSpPr>
            <a:spLocks noGrp="1"/>
          </p:cNvSpPr>
          <p:nvPr>
            <p:ph idx="1"/>
          </p:nvPr>
        </p:nvSpPr>
        <p:spPr/>
        <p:txBody>
          <a:bodyPr/>
          <a:lstStyle/>
          <a:p>
            <a:pPr algn="just"/>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hành</a:t>
            </a:r>
            <a:r>
              <a:rPr lang="en-US" dirty="0">
                <a:latin typeface="Arial" panose="020B0604020202020204" pitchFamily="34" charset="0"/>
                <a:cs typeface="Arial" panose="020B0604020202020204" pitchFamily="34" charset="0"/>
              </a:rPr>
              <a:t>:</a:t>
            </a:r>
          </a:p>
          <a:p>
            <a:pPr>
              <a:buFont typeface="Arial" panose="020B0604020202020204" pitchFamily="34" charset="0"/>
              <a:buChar char="•"/>
            </a:pPr>
            <a:r>
              <a:rPr lang="vi-VN" dirty="0"/>
              <a:t>B1. Lặp khi ultrasound sensor không phát hiện vật cản trong khoảng cách 20cm.</a:t>
            </a:r>
          </a:p>
          <a:p>
            <a:pPr>
              <a:buFont typeface="Arial" panose="020B0604020202020204" pitchFamily="34" charset="0"/>
              <a:buChar char="•"/>
            </a:pPr>
            <a:r>
              <a:rPr lang="vi-VN" dirty="0"/>
              <a:t>B2. Nếu colour sensor phát hiện vạch đen, robot tiến về phía trước.</a:t>
            </a:r>
          </a:p>
          <a:p>
            <a:pPr>
              <a:buFont typeface="Arial" panose="020B0604020202020204" pitchFamily="34" charset="0"/>
              <a:buChar char="•"/>
            </a:pPr>
            <a:r>
              <a:rPr lang="vi-VN" dirty="0"/>
              <a:t>B3. Ngược lại, robot quay phải hoặc trái đến khi phát hiện đường đen.</a:t>
            </a:r>
          </a:p>
          <a:p>
            <a:pPr>
              <a:buFont typeface="Arial" panose="020B0604020202020204" pitchFamily="34" charset="0"/>
              <a:buChar char="•"/>
            </a:pPr>
            <a:r>
              <a:rPr lang="vi-VN" dirty="0"/>
              <a:t>B4. Nếu phát hiện vật cản phía trước trong khoảng 20cm, dừng. Ngược lại, quay lại bước 2.</a:t>
            </a:r>
          </a:p>
        </p:txBody>
      </p:sp>
    </p:spTree>
    <p:extLst>
      <p:ext uri="{BB962C8B-B14F-4D97-AF65-F5344CB8AC3E}">
        <p14:creationId xmlns:p14="http://schemas.microsoft.com/office/powerpoint/2010/main" val="3412963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84E053-FA75-4079-9586-866F95818C6A}"/>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4600" b="0" i="0" kern="1200">
                <a:solidFill>
                  <a:srgbClr val="EBEBEB"/>
                </a:solidFill>
                <a:latin typeface="+mj-lt"/>
                <a:ea typeface="+mj-ea"/>
                <a:cs typeface="+mj-cs"/>
              </a:rPr>
              <a:t>Implement</a:t>
            </a:r>
          </a:p>
        </p:txBody>
      </p:sp>
      <p:sp>
        <p:nvSpPr>
          <p:cNvPr id="25"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A picture containing toy&#10;&#10;Description automatically generated">
            <a:extLst>
              <a:ext uri="{FF2B5EF4-FFF2-40B4-BE49-F238E27FC236}">
                <a16:creationId xmlns:a16="http://schemas.microsoft.com/office/drawing/2014/main" id="{7944B32C-1DD0-4AEE-A90E-E6AA7DBA8CB7}"/>
              </a:ext>
            </a:extLst>
          </p:cNvPr>
          <p:cNvPicPr>
            <a:picLocks noGrp="1" noChangeAspect="1"/>
          </p:cNvPicPr>
          <p:nvPr>
            <p:ph idx="1"/>
          </p:nvPr>
        </p:nvPicPr>
        <p:blipFill>
          <a:blip r:embed="rId6">
            <a:extLst>
              <a:ext uri="{837473B0-CC2E-450A-ABE3-18F120FF3D39}">
                <a1611:picAttrSrcUrl xmlns:a1611="http://schemas.microsoft.com/office/drawing/2016/11/main" r:id="rId7"/>
              </a:ext>
            </a:extLst>
          </a:blip>
          <a:stretch>
            <a:fillRect/>
          </a:stretch>
        </p:blipFill>
        <p:spPr>
          <a:xfrm>
            <a:off x="643854" y="1665144"/>
            <a:ext cx="6270662" cy="3527247"/>
          </a:xfrm>
          <a:prstGeom prst="rect">
            <a:avLst/>
          </a:prstGeom>
          <a:effectLst/>
        </p:spPr>
      </p:pic>
    </p:spTree>
    <p:extLst>
      <p:ext uri="{BB962C8B-B14F-4D97-AF65-F5344CB8AC3E}">
        <p14:creationId xmlns:p14="http://schemas.microsoft.com/office/powerpoint/2010/main" val="197006295"/>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D52DB-FA67-4951-BDE2-17A4804FCAE0}"/>
              </a:ext>
            </a:extLst>
          </p:cNvPr>
          <p:cNvSpPr>
            <a:spLocks noGrp="1"/>
          </p:cNvSpPr>
          <p:nvPr>
            <p:ph type="title"/>
          </p:nvPr>
        </p:nvSpPr>
        <p:spPr/>
        <p:txBody>
          <a:bodyPr/>
          <a:lstStyle/>
          <a:p>
            <a:r>
              <a:rPr lang="en-US" dirty="0"/>
              <a:t>Implement</a:t>
            </a:r>
            <a:br>
              <a:rPr lang="en-US" dirty="0"/>
            </a:br>
            <a:endParaRPr lang="vi-VN" dirty="0"/>
          </a:p>
        </p:txBody>
      </p:sp>
      <p:sp>
        <p:nvSpPr>
          <p:cNvPr id="3" name="Content Placeholder 2">
            <a:extLst>
              <a:ext uri="{FF2B5EF4-FFF2-40B4-BE49-F238E27FC236}">
                <a16:creationId xmlns:a16="http://schemas.microsoft.com/office/drawing/2014/main" id="{F52CACFD-9728-430E-A289-653F9892C148}"/>
              </a:ext>
            </a:extLst>
          </p:cNvPr>
          <p:cNvSpPr>
            <a:spLocks noGrp="1"/>
          </p:cNvSpPr>
          <p:nvPr>
            <p:ph idx="1"/>
          </p:nvPr>
        </p:nvSpPr>
        <p:spPr/>
        <p:txBody>
          <a:bodyPr>
            <a:normAutofit lnSpcReduction="10000"/>
          </a:bodyPr>
          <a:lstStyle/>
          <a:p>
            <a:pPr marL="0" lvl="0" indent="0" algn="just">
              <a:buNone/>
            </a:pPr>
            <a:r>
              <a:rPr lang="vi-VN" dirty="0"/>
              <a:t>Yêu cầu cần đạt được:</a:t>
            </a:r>
          </a:p>
          <a:p>
            <a:pPr lvl="0" algn="just"/>
            <a:r>
              <a:rPr lang="vi-VN" dirty="0"/>
              <a:t>Về kết cấu:</a:t>
            </a:r>
          </a:p>
          <a:p>
            <a:pPr lvl="1" algn="just"/>
            <a:r>
              <a:rPr lang="vi-VN" dirty="0"/>
              <a:t>Yêu cầu thăng bằng: để robot có thể điều chình thăng bằng, khi lắp ráp cần phải lắp chính xác phần than trên robot thẳng đứng (vuông góc với NXT brick).</a:t>
            </a:r>
          </a:p>
          <a:p>
            <a:pPr lvl="1" algn="just"/>
            <a:r>
              <a:rPr lang="vi-VN" dirty="0"/>
              <a:t>Vị trí đặt colour sensor song song với than robot, nằm trên đường vuông góc với khối NXT brick cách mặt đất dưới 2cm để có thể thu dữ liệu chính xác giúp robot điều chỉnh được khả năng cân bằng.</a:t>
            </a:r>
          </a:p>
          <a:p>
            <a:pPr lvl="0" algn="just"/>
            <a:r>
              <a:rPr lang="vi-VN" dirty="0"/>
              <a:t>Về khả năng hoạt động:</a:t>
            </a:r>
          </a:p>
          <a:p>
            <a:pPr lvl="1" algn="just"/>
            <a:r>
              <a:rPr lang="vi-VN" dirty="0"/>
              <a:t>Khả năng cân bằng: robot phải tự cân bằng sau khi người dung đặt robot thẳng đứng rồi bỏ tay ra.</a:t>
            </a:r>
          </a:p>
          <a:p>
            <a:pPr lvl="1" algn="just"/>
            <a:r>
              <a:rPr lang="vi-VN" dirty="0"/>
              <a:t>Di chuyển theo đường màu đen kẻ sẵn: robot tự dò đường và đi theo đường màu đen.</a:t>
            </a:r>
          </a:p>
          <a:p>
            <a:pPr lvl="1" algn="just"/>
            <a:r>
              <a:rPr lang="vi-VN" dirty="0"/>
              <a:t>Dừng khi gặp vật cản: Khi có vật cản trong phạm vi 20cm, robot dừng lại.</a:t>
            </a:r>
          </a:p>
          <a:p>
            <a:endParaRPr lang="vi-VN" dirty="0"/>
          </a:p>
        </p:txBody>
      </p:sp>
    </p:spTree>
    <p:extLst>
      <p:ext uri="{BB962C8B-B14F-4D97-AF65-F5344CB8AC3E}">
        <p14:creationId xmlns:p14="http://schemas.microsoft.com/office/powerpoint/2010/main" val="2672917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5" name="Content Placeholder 4" descr="A close up of a sign&#10;&#10;Description automatically generated">
            <a:extLst>
              <a:ext uri="{FF2B5EF4-FFF2-40B4-BE49-F238E27FC236}">
                <a16:creationId xmlns:a16="http://schemas.microsoft.com/office/drawing/2014/main" id="{D2207072-FDE1-4AE0-9772-2BEC20CB7C9D}"/>
              </a:ext>
            </a:extLst>
          </p:cNvPr>
          <p:cNvPicPr>
            <a:picLocks noGrp="1" noChangeAspect="1"/>
          </p:cNvPicPr>
          <p:nvPr>
            <p:ph idx="1"/>
          </p:nvPr>
        </p:nvPicPr>
        <p:blipFill>
          <a:blip r:embed="rId6"/>
          <a:stretch>
            <a:fillRect/>
          </a:stretch>
        </p:blipFill>
        <p:spPr>
          <a:xfrm>
            <a:off x="635458" y="1483369"/>
            <a:ext cx="9150807" cy="2448555"/>
          </a:xfrm>
          <a:prstGeom prst="rect">
            <a:avLst/>
          </a:prstGeom>
          <a:effectLst/>
        </p:spPr>
      </p:pic>
      <p:sp>
        <p:nvSpPr>
          <p:cNvPr id="28" name="Freeform: Shape 27">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BF0972-23EE-4791-BC69-97BDC8AF9E93}"/>
              </a:ext>
            </a:extLst>
          </p:cNvPr>
          <p:cNvSpPr>
            <a:spLocks noGrp="1"/>
          </p:cNvSpPr>
          <p:nvPr>
            <p:ph type="title"/>
          </p:nvPr>
        </p:nvSpPr>
        <p:spPr>
          <a:xfrm>
            <a:off x="636916" y="4854346"/>
            <a:ext cx="9149350" cy="868026"/>
          </a:xfrm>
        </p:spPr>
        <p:txBody>
          <a:bodyPr vert="horz" lIns="91440" tIns="45720" rIns="91440" bIns="45720" rtlCol="0" anchor="b">
            <a:normAutofit/>
          </a:bodyPr>
          <a:lstStyle/>
          <a:p>
            <a:endParaRPr lang="en-US" sz="4800" b="0" i="0" kern="1200" dirty="0">
              <a:solidFill>
                <a:srgbClr val="EBEBEB"/>
              </a:solidFill>
              <a:latin typeface="+mj-lt"/>
              <a:ea typeface="+mj-ea"/>
              <a:cs typeface="+mj-cs"/>
            </a:endParaRPr>
          </a:p>
        </p:txBody>
      </p:sp>
    </p:spTree>
    <p:extLst>
      <p:ext uri="{BB962C8B-B14F-4D97-AF65-F5344CB8AC3E}">
        <p14:creationId xmlns:p14="http://schemas.microsoft.com/office/powerpoint/2010/main" val="3466590679"/>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51AA-568C-4CB3-85F8-A150AE7ECDF5}"/>
              </a:ext>
            </a:extLst>
          </p:cNvPr>
          <p:cNvSpPr>
            <a:spLocks noGrp="1"/>
          </p:cNvSpPr>
          <p:nvPr>
            <p:ph type="title"/>
          </p:nvPr>
        </p:nvSpPr>
        <p:spPr>
          <a:xfrm>
            <a:off x="646111" y="452718"/>
            <a:ext cx="9404723" cy="1400530"/>
          </a:xfrm>
        </p:spPr>
        <p:txBody>
          <a:bodyPr/>
          <a:lstStyle/>
          <a:p>
            <a:r>
              <a:rPr lang="en-US"/>
              <a:t>Operate</a:t>
            </a:r>
            <a:endParaRPr lang="vi-VN" dirty="0"/>
          </a:p>
        </p:txBody>
      </p:sp>
      <p:pic>
        <p:nvPicPr>
          <p:cNvPr id="9" name="Content Placeholder 8" descr="A picture containing person, indoor, table, man&#10;&#10;Description automatically generated">
            <a:extLst>
              <a:ext uri="{FF2B5EF4-FFF2-40B4-BE49-F238E27FC236}">
                <a16:creationId xmlns:a16="http://schemas.microsoft.com/office/drawing/2014/main" id="{05A869A5-917C-4A8D-BD35-AF51F5EC3600}"/>
              </a:ext>
            </a:extLst>
          </p:cNvPr>
          <p:cNvPicPr>
            <a:picLocks noGrp="1" noChangeAspect="1"/>
          </p:cNvPicPr>
          <p:nvPr>
            <p:ph idx="1"/>
          </p:nvPr>
        </p:nvPicPr>
        <p:blipFill>
          <a:blip r:embed="rId2"/>
          <a:stretch>
            <a:fillRect/>
          </a:stretch>
        </p:blipFill>
        <p:spPr>
          <a:xfrm>
            <a:off x="1441252" y="1853248"/>
            <a:ext cx="3146821" cy="4195762"/>
          </a:xfrm>
        </p:spPr>
      </p:pic>
      <p:pic>
        <p:nvPicPr>
          <p:cNvPr id="13" name="Picture 12" descr="A picture containing indoor, person, sitting, dog&#10;&#10;Description automatically generated">
            <a:extLst>
              <a:ext uri="{FF2B5EF4-FFF2-40B4-BE49-F238E27FC236}">
                <a16:creationId xmlns:a16="http://schemas.microsoft.com/office/drawing/2014/main" id="{6E2F03AB-EB03-4777-8684-BA2663CA37EC}"/>
              </a:ext>
            </a:extLst>
          </p:cNvPr>
          <p:cNvPicPr>
            <a:picLocks noChangeAspect="1"/>
          </p:cNvPicPr>
          <p:nvPr/>
        </p:nvPicPr>
        <p:blipFill>
          <a:blip r:embed="rId3"/>
          <a:stretch>
            <a:fillRect/>
          </a:stretch>
        </p:blipFill>
        <p:spPr>
          <a:xfrm>
            <a:off x="4588074" y="1853248"/>
            <a:ext cx="3146822" cy="4195763"/>
          </a:xfrm>
          <a:prstGeom prst="rect">
            <a:avLst/>
          </a:prstGeom>
        </p:spPr>
      </p:pic>
      <p:pic>
        <p:nvPicPr>
          <p:cNvPr id="17" name="Picture 16" descr="A picture containing person, man, holding, small&#10;&#10;Description automatically generated">
            <a:extLst>
              <a:ext uri="{FF2B5EF4-FFF2-40B4-BE49-F238E27FC236}">
                <a16:creationId xmlns:a16="http://schemas.microsoft.com/office/drawing/2014/main" id="{AB566461-D6B3-4228-897B-1B413EB9945E}"/>
              </a:ext>
            </a:extLst>
          </p:cNvPr>
          <p:cNvPicPr>
            <a:picLocks noChangeAspect="1"/>
          </p:cNvPicPr>
          <p:nvPr/>
        </p:nvPicPr>
        <p:blipFill>
          <a:blip r:embed="rId4"/>
          <a:stretch>
            <a:fillRect/>
          </a:stretch>
        </p:blipFill>
        <p:spPr>
          <a:xfrm>
            <a:off x="7734896" y="1853248"/>
            <a:ext cx="3146822" cy="4195762"/>
          </a:xfrm>
          <a:prstGeom prst="rect">
            <a:avLst/>
          </a:prstGeom>
        </p:spPr>
      </p:pic>
    </p:spTree>
    <p:extLst>
      <p:ext uri="{BB962C8B-B14F-4D97-AF65-F5344CB8AC3E}">
        <p14:creationId xmlns:p14="http://schemas.microsoft.com/office/powerpoint/2010/main" val="1816374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E13D5-9C9D-427F-8AFC-53088E5F4DFC}"/>
              </a:ext>
            </a:extLst>
          </p:cNvPr>
          <p:cNvSpPr>
            <a:spLocks noGrp="1"/>
          </p:cNvSpPr>
          <p:nvPr>
            <p:ph type="title"/>
          </p:nvPr>
        </p:nvSpPr>
        <p:spPr/>
        <p:txBody>
          <a:bodyPr/>
          <a:lstStyle/>
          <a:p>
            <a:r>
              <a:rPr lang="en-US" dirty="0"/>
              <a:t>Operate</a:t>
            </a:r>
            <a:endParaRPr lang="vi-VN" dirty="0"/>
          </a:p>
        </p:txBody>
      </p:sp>
      <p:pic>
        <p:nvPicPr>
          <p:cNvPr id="5" name="Content Placeholder 4" descr="A picture containing person, sitting, man, bicycle&#10;&#10;Description automatically generated">
            <a:extLst>
              <a:ext uri="{FF2B5EF4-FFF2-40B4-BE49-F238E27FC236}">
                <a16:creationId xmlns:a16="http://schemas.microsoft.com/office/drawing/2014/main" id="{57A59658-2FAD-4615-A365-FF022458610F}"/>
              </a:ext>
            </a:extLst>
          </p:cNvPr>
          <p:cNvPicPr>
            <a:picLocks noGrp="1" noChangeAspect="1"/>
          </p:cNvPicPr>
          <p:nvPr>
            <p:ph idx="1"/>
          </p:nvPr>
        </p:nvPicPr>
        <p:blipFill>
          <a:blip r:embed="rId2"/>
          <a:stretch>
            <a:fillRect/>
          </a:stretch>
        </p:blipFill>
        <p:spPr>
          <a:xfrm>
            <a:off x="2141166" y="1448435"/>
            <a:ext cx="3450431" cy="4600575"/>
          </a:xfrm>
        </p:spPr>
      </p:pic>
      <p:pic>
        <p:nvPicPr>
          <p:cNvPr id="7" name="Picture 6" descr="A picture containing person, indoor, holding, man&#10;&#10;Description automatically generated">
            <a:extLst>
              <a:ext uri="{FF2B5EF4-FFF2-40B4-BE49-F238E27FC236}">
                <a16:creationId xmlns:a16="http://schemas.microsoft.com/office/drawing/2014/main" id="{2E12F069-8829-4C5D-8C3C-1E42E6501A26}"/>
              </a:ext>
            </a:extLst>
          </p:cNvPr>
          <p:cNvPicPr>
            <a:picLocks noChangeAspect="1"/>
          </p:cNvPicPr>
          <p:nvPr/>
        </p:nvPicPr>
        <p:blipFill>
          <a:blip r:embed="rId3"/>
          <a:stretch>
            <a:fillRect/>
          </a:stretch>
        </p:blipFill>
        <p:spPr>
          <a:xfrm>
            <a:off x="7031062" y="1448435"/>
            <a:ext cx="3450431" cy="4600575"/>
          </a:xfrm>
          <a:prstGeom prst="rect">
            <a:avLst/>
          </a:prstGeom>
        </p:spPr>
      </p:pic>
    </p:spTree>
    <p:extLst>
      <p:ext uri="{BB962C8B-B14F-4D97-AF65-F5344CB8AC3E}">
        <p14:creationId xmlns:p14="http://schemas.microsoft.com/office/powerpoint/2010/main" val="3888457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5ACC2-0AAF-4D58-864E-DC85BB609E3F}"/>
              </a:ext>
            </a:extLst>
          </p:cNvPr>
          <p:cNvSpPr>
            <a:spLocks noGrp="1"/>
          </p:cNvSpPr>
          <p:nvPr>
            <p:ph type="title"/>
          </p:nvPr>
        </p:nvSpPr>
        <p:spPr/>
        <p:txBody>
          <a:bodyPr/>
          <a:lstStyle/>
          <a:p>
            <a:r>
              <a:rPr lang="en-US" dirty="0"/>
              <a:t>Lego Mindstorms</a:t>
            </a:r>
          </a:p>
        </p:txBody>
      </p:sp>
      <p:graphicFrame>
        <p:nvGraphicFramePr>
          <p:cNvPr id="5" name="Content Placeholder 4">
            <a:extLst>
              <a:ext uri="{FF2B5EF4-FFF2-40B4-BE49-F238E27FC236}">
                <a16:creationId xmlns:a16="http://schemas.microsoft.com/office/drawing/2014/main" id="{B5D02676-5457-4C4A-9BD6-5B8BB598FF77}"/>
              </a:ext>
            </a:extLst>
          </p:cNvPr>
          <p:cNvGraphicFramePr>
            <a:graphicFrameLocks noGrp="1"/>
          </p:cNvGraphicFramePr>
          <p:nvPr>
            <p:ph idx="1"/>
            <p:extLst>
              <p:ext uri="{D42A27DB-BD31-4B8C-83A1-F6EECF244321}">
                <p14:modId xmlns:p14="http://schemas.microsoft.com/office/powerpoint/2010/main" val="3184720494"/>
              </p:ext>
            </p:extLst>
          </p:nvPr>
        </p:nvGraphicFramePr>
        <p:xfrm>
          <a:off x="1103313" y="2052638"/>
          <a:ext cx="89471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8310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5F48-EA3B-488E-B0D0-4E8EDD286C1B}"/>
              </a:ext>
            </a:extLst>
          </p:cNvPr>
          <p:cNvSpPr>
            <a:spLocks noGrp="1"/>
          </p:cNvSpPr>
          <p:nvPr>
            <p:ph type="title"/>
          </p:nvPr>
        </p:nvSpPr>
        <p:spPr/>
        <p:txBody>
          <a:bodyPr/>
          <a:lstStyle/>
          <a:p>
            <a:r>
              <a:rPr lang="en-US" dirty="0"/>
              <a:t>Operate</a:t>
            </a:r>
            <a:endParaRPr lang="vi-VN" dirty="0"/>
          </a:p>
        </p:txBody>
      </p:sp>
      <p:graphicFrame>
        <p:nvGraphicFramePr>
          <p:cNvPr id="4" name="Content Placeholder 3">
            <a:extLst>
              <a:ext uri="{FF2B5EF4-FFF2-40B4-BE49-F238E27FC236}">
                <a16:creationId xmlns:a16="http://schemas.microsoft.com/office/drawing/2014/main" id="{31F4C240-38FC-4C4B-8EED-E27FCFD9819D}"/>
              </a:ext>
            </a:extLst>
          </p:cNvPr>
          <p:cNvGraphicFramePr>
            <a:graphicFrameLocks noGrp="1"/>
          </p:cNvGraphicFramePr>
          <p:nvPr>
            <p:ph idx="1"/>
            <p:extLst>
              <p:ext uri="{D42A27DB-BD31-4B8C-83A1-F6EECF244321}">
                <p14:modId xmlns:p14="http://schemas.microsoft.com/office/powerpoint/2010/main" val="133813524"/>
              </p:ext>
            </p:extLst>
          </p:nvPr>
        </p:nvGraphicFramePr>
        <p:xfrm>
          <a:off x="1457325" y="1416424"/>
          <a:ext cx="9544049" cy="4717677"/>
        </p:xfrm>
        <a:graphic>
          <a:graphicData uri="http://schemas.openxmlformats.org/drawingml/2006/table">
            <a:tbl>
              <a:tblPr firstRow="1" firstCol="1" bandRow="1">
                <a:tableStyleId>{7DF18680-E054-41AD-8BC1-D1AEF772440D}</a:tableStyleId>
              </a:tblPr>
              <a:tblGrid>
                <a:gridCol w="2558750">
                  <a:extLst>
                    <a:ext uri="{9D8B030D-6E8A-4147-A177-3AD203B41FA5}">
                      <a16:colId xmlns:a16="http://schemas.microsoft.com/office/drawing/2014/main" val="2050998422"/>
                    </a:ext>
                  </a:extLst>
                </a:gridCol>
                <a:gridCol w="2558750">
                  <a:extLst>
                    <a:ext uri="{9D8B030D-6E8A-4147-A177-3AD203B41FA5}">
                      <a16:colId xmlns:a16="http://schemas.microsoft.com/office/drawing/2014/main" val="3384272381"/>
                    </a:ext>
                  </a:extLst>
                </a:gridCol>
                <a:gridCol w="1318143">
                  <a:extLst>
                    <a:ext uri="{9D8B030D-6E8A-4147-A177-3AD203B41FA5}">
                      <a16:colId xmlns:a16="http://schemas.microsoft.com/office/drawing/2014/main" val="54097462"/>
                    </a:ext>
                  </a:extLst>
                </a:gridCol>
                <a:gridCol w="1554203">
                  <a:extLst>
                    <a:ext uri="{9D8B030D-6E8A-4147-A177-3AD203B41FA5}">
                      <a16:colId xmlns:a16="http://schemas.microsoft.com/office/drawing/2014/main" val="2433640878"/>
                    </a:ext>
                  </a:extLst>
                </a:gridCol>
                <a:gridCol w="1554203">
                  <a:extLst>
                    <a:ext uri="{9D8B030D-6E8A-4147-A177-3AD203B41FA5}">
                      <a16:colId xmlns:a16="http://schemas.microsoft.com/office/drawing/2014/main" val="3060898500"/>
                    </a:ext>
                  </a:extLst>
                </a:gridCol>
              </a:tblGrid>
              <a:tr h="425443">
                <a:tc rowSpan="2">
                  <a:txBody>
                    <a:bodyPr/>
                    <a:lstStyle/>
                    <a:p>
                      <a:pPr marL="0" marR="0" algn="ctr">
                        <a:lnSpc>
                          <a:spcPct val="115000"/>
                        </a:lnSpc>
                        <a:spcBef>
                          <a:spcPts val="500"/>
                        </a:spcBef>
                        <a:spcAft>
                          <a:spcPts val="500"/>
                        </a:spcAft>
                      </a:pPr>
                      <a:endParaRPr lang="vi-VN" sz="1200" dirty="0">
                        <a:effectLst/>
                        <a:latin typeface="Arial (Body)"/>
                      </a:endParaRPr>
                    </a:p>
                    <a:p>
                      <a:pPr marL="0" marR="0" algn="ctr">
                        <a:lnSpc>
                          <a:spcPct val="115000"/>
                        </a:lnSpc>
                        <a:spcBef>
                          <a:spcPts val="500"/>
                        </a:spcBef>
                        <a:spcAft>
                          <a:spcPts val="500"/>
                        </a:spcAft>
                      </a:pPr>
                      <a:r>
                        <a:rPr lang="vi-VN" sz="1200" dirty="0">
                          <a:effectLst/>
                          <a:latin typeface="Arial (Body)"/>
                        </a:rPr>
                        <a:t>Tiêu chí</a:t>
                      </a:r>
                      <a:endParaRPr lang="vi-VN" sz="1200" dirty="0">
                        <a:effectLst/>
                        <a:latin typeface="Arial (Body)"/>
                        <a:ea typeface="Calibri" panose="020F0502020204030204" pitchFamily="34" charset="0"/>
                        <a:cs typeface="Times New Roman" panose="02020603050405020304" pitchFamily="18" charset="0"/>
                      </a:endParaRPr>
                    </a:p>
                  </a:txBody>
                  <a:tcPr marL="68580" marR="68580" marT="0" marB="0"/>
                </a:tc>
                <a:tc rowSpan="2">
                  <a:txBody>
                    <a:bodyPr/>
                    <a:lstStyle/>
                    <a:p>
                      <a:pPr marL="0" marR="0" algn="ctr">
                        <a:lnSpc>
                          <a:spcPct val="115000"/>
                        </a:lnSpc>
                        <a:spcBef>
                          <a:spcPts val="500"/>
                        </a:spcBef>
                        <a:spcAft>
                          <a:spcPts val="500"/>
                        </a:spcAft>
                      </a:pPr>
                      <a:endParaRPr lang="vi-VN" sz="1200" dirty="0">
                        <a:effectLst/>
                        <a:latin typeface="Arial (Body)"/>
                      </a:endParaRPr>
                    </a:p>
                    <a:p>
                      <a:pPr marL="0" marR="0" algn="ctr">
                        <a:lnSpc>
                          <a:spcPct val="115000"/>
                        </a:lnSpc>
                        <a:spcBef>
                          <a:spcPts val="500"/>
                        </a:spcBef>
                        <a:spcAft>
                          <a:spcPts val="500"/>
                        </a:spcAft>
                      </a:pPr>
                      <a:r>
                        <a:rPr lang="vi-VN" sz="1200" dirty="0">
                          <a:effectLst/>
                          <a:latin typeface="Arial (Body)"/>
                        </a:rPr>
                        <a:t>Nội dung đánh giá</a:t>
                      </a:r>
                      <a:endParaRPr lang="vi-VN" sz="1200" dirty="0">
                        <a:effectLst/>
                        <a:latin typeface="Arial (Body)"/>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15000"/>
                        </a:lnSpc>
                        <a:spcBef>
                          <a:spcPts val="500"/>
                        </a:spcBef>
                        <a:spcAft>
                          <a:spcPts val="500"/>
                        </a:spcAft>
                      </a:pPr>
                      <a:r>
                        <a:rPr lang="vi-VN" sz="1200">
                          <a:effectLst/>
                          <a:latin typeface="Arial (Body)"/>
                        </a:rPr>
                        <a:t>Đánh giá</a:t>
                      </a:r>
                      <a:endParaRPr lang="vi-VN" sz="1200">
                        <a:effectLst/>
                        <a:latin typeface="Arial (Body)"/>
                        <a:ea typeface="Calibri" panose="020F0502020204030204" pitchFamily="34" charset="0"/>
                        <a:cs typeface="Times New Roman" panose="02020603050405020304" pitchFamily="18" charset="0"/>
                      </a:endParaRPr>
                    </a:p>
                  </a:txBody>
                  <a:tcPr marL="68580" marR="68580" marT="0" marB="0"/>
                </a:tc>
                <a:tc hMerge="1">
                  <a:txBody>
                    <a:bodyPr/>
                    <a:lstStyle/>
                    <a:p>
                      <a:endParaRPr lang="vi-VN"/>
                    </a:p>
                  </a:txBody>
                  <a:tcPr/>
                </a:tc>
                <a:tc rowSpan="2">
                  <a:txBody>
                    <a:bodyPr/>
                    <a:lstStyle/>
                    <a:p>
                      <a:pPr marL="0" marR="0" algn="ctr">
                        <a:lnSpc>
                          <a:spcPct val="115000"/>
                        </a:lnSpc>
                        <a:spcBef>
                          <a:spcPts val="500"/>
                        </a:spcBef>
                        <a:spcAft>
                          <a:spcPts val="500"/>
                        </a:spcAft>
                        <a:tabLst>
                          <a:tab pos="861060" algn="l"/>
                        </a:tabLst>
                      </a:pPr>
                      <a:r>
                        <a:rPr lang="vi-VN" sz="1200" dirty="0">
                          <a:effectLst/>
                          <a:latin typeface="Arial (Body)"/>
                        </a:rPr>
                        <a:t>Ghi chú</a:t>
                      </a:r>
                    </a:p>
                    <a:p>
                      <a:pPr marL="0" marR="0" algn="ctr">
                        <a:lnSpc>
                          <a:spcPct val="115000"/>
                        </a:lnSpc>
                        <a:spcBef>
                          <a:spcPts val="500"/>
                        </a:spcBef>
                        <a:spcAft>
                          <a:spcPts val="500"/>
                        </a:spcAft>
                      </a:pPr>
                      <a:r>
                        <a:rPr lang="vi-VN" sz="1200" dirty="0">
                          <a:effectLst/>
                          <a:latin typeface="Arial (Body)"/>
                        </a:rPr>
                        <a:t> </a:t>
                      </a:r>
                      <a:endParaRPr lang="vi-VN" sz="1200" dirty="0">
                        <a:effectLst/>
                        <a:latin typeface="Arial (Body)"/>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1099168"/>
                  </a:ext>
                </a:extLst>
              </a:tr>
              <a:tr h="381015">
                <a:tc vMerge="1">
                  <a:txBody>
                    <a:bodyPr/>
                    <a:lstStyle/>
                    <a:p>
                      <a:endParaRPr lang="vi-VN"/>
                    </a:p>
                  </a:txBody>
                  <a:tcPr/>
                </a:tc>
                <a:tc vMerge="1">
                  <a:txBody>
                    <a:bodyPr/>
                    <a:lstStyle/>
                    <a:p>
                      <a:endParaRPr lang="vi-VN"/>
                    </a:p>
                  </a:txBody>
                  <a:tcPr/>
                </a:tc>
                <a:tc>
                  <a:txBody>
                    <a:bodyPr/>
                    <a:lstStyle/>
                    <a:p>
                      <a:pPr marL="0" marR="0" algn="ctr">
                        <a:lnSpc>
                          <a:spcPct val="115000"/>
                        </a:lnSpc>
                        <a:spcBef>
                          <a:spcPts val="500"/>
                        </a:spcBef>
                        <a:spcAft>
                          <a:spcPts val="500"/>
                        </a:spcAft>
                      </a:pPr>
                      <a:r>
                        <a:rPr lang="vi-VN" sz="1200" dirty="0">
                          <a:effectLst/>
                          <a:latin typeface="Arial (Body)"/>
                        </a:rPr>
                        <a:t>Đạt</a:t>
                      </a:r>
                      <a:endParaRPr lang="vi-VN" sz="1200" dirty="0">
                        <a:effectLst/>
                        <a:latin typeface="Arial (Body)"/>
                        <a:ea typeface="Calibri" panose="020F0502020204030204" pitchFamily="34" charset="0"/>
                        <a:cs typeface="Times New Roman" panose="02020603050405020304" pitchFamily="18" charset="0"/>
                      </a:endParaRPr>
                    </a:p>
                  </a:txBody>
                  <a:tcPr marL="68580" marR="68580" marT="0" marB="0">
                    <a:solidFill>
                      <a:schemeClr val="accent5"/>
                    </a:solidFill>
                  </a:tcPr>
                </a:tc>
                <a:tc>
                  <a:txBody>
                    <a:bodyPr/>
                    <a:lstStyle/>
                    <a:p>
                      <a:pPr marL="0" marR="0" algn="ctr">
                        <a:lnSpc>
                          <a:spcPct val="115000"/>
                        </a:lnSpc>
                        <a:spcBef>
                          <a:spcPts val="500"/>
                        </a:spcBef>
                        <a:spcAft>
                          <a:spcPts val="500"/>
                        </a:spcAft>
                      </a:pPr>
                      <a:r>
                        <a:rPr lang="vi-VN" sz="1200" dirty="0">
                          <a:effectLst/>
                          <a:latin typeface="Arial (Body)"/>
                        </a:rPr>
                        <a:t>Không đạt</a:t>
                      </a:r>
                      <a:endParaRPr lang="vi-VN" sz="1200" dirty="0">
                        <a:effectLst/>
                        <a:latin typeface="Arial (Body)"/>
                        <a:ea typeface="Calibri" panose="020F0502020204030204" pitchFamily="34" charset="0"/>
                        <a:cs typeface="Times New Roman" panose="02020603050405020304" pitchFamily="18" charset="0"/>
                      </a:endParaRPr>
                    </a:p>
                  </a:txBody>
                  <a:tcPr marL="68580" marR="68580" marT="0" marB="0">
                    <a:solidFill>
                      <a:schemeClr val="accent5"/>
                    </a:solidFill>
                  </a:tcPr>
                </a:tc>
                <a:tc vMerge="1">
                  <a:txBody>
                    <a:bodyPr/>
                    <a:lstStyle/>
                    <a:p>
                      <a:endParaRPr lang="vi-VN"/>
                    </a:p>
                  </a:txBody>
                  <a:tcPr/>
                </a:tc>
                <a:extLst>
                  <a:ext uri="{0D108BD9-81ED-4DB2-BD59-A6C34878D82A}">
                    <a16:rowId xmlns:a16="http://schemas.microsoft.com/office/drawing/2014/main" val="3801832633"/>
                  </a:ext>
                </a:extLst>
              </a:tr>
              <a:tr h="455827">
                <a:tc rowSpan="2">
                  <a:txBody>
                    <a:bodyPr/>
                    <a:lstStyle/>
                    <a:p>
                      <a:pPr marL="0" marR="0" algn="ctr">
                        <a:lnSpc>
                          <a:spcPct val="115000"/>
                        </a:lnSpc>
                        <a:spcBef>
                          <a:spcPts val="500"/>
                        </a:spcBef>
                        <a:spcAft>
                          <a:spcPts val="500"/>
                        </a:spcAft>
                      </a:pPr>
                      <a:endParaRPr lang="vi-VN" sz="1200" dirty="0">
                        <a:effectLst/>
                        <a:latin typeface="Arial (Body)"/>
                      </a:endParaRPr>
                    </a:p>
                    <a:p>
                      <a:pPr marL="0" marR="0" algn="ctr">
                        <a:lnSpc>
                          <a:spcPct val="115000"/>
                        </a:lnSpc>
                        <a:spcBef>
                          <a:spcPts val="500"/>
                        </a:spcBef>
                        <a:spcAft>
                          <a:spcPts val="500"/>
                        </a:spcAft>
                      </a:pPr>
                      <a:r>
                        <a:rPr lang="en-US" sz="1200" dirty="0" err="1">
                          <a:effectLst/>
                          <a:latin typeface="Arial (Body)"/>
                        </a:rPr>
                        <a:t>Lắp</a:t>
                      </a:r>
                      <a:r>
                        <a:rPr lang="en-US" sz="1200" dirty="0">
                          <a:effectLst/>
                          <a:latin typeface="Arial (Body)"/>
                        </a:rPr>
                        <a:t> </a:t>
                      </a:r>
                      <a:r>
                        <a:rPr lang="en-US" sz="1200" dirty="0" err="1">
                          <a:effectLst/>
                          <a:latin typeface="Arial (Body)"/>
                        </a:rPr>
                        <a:t>ráp</a:t>
                      </a:r>
                      <a:endParaRPr lang="vi-VN" sz="1200" dirty="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500"/>
                        </a:spcBef>
                        <a:spcAft>
                          <a:spcPts val="500"/>
                        </a:spcAft>
                      </a:pPr>
                      <a:r>
                        <a:rPr lang="vi-VN" sz="1200" dirty="0">
                          <a:effectLst/>
                          <a:latin typeface="Arial (Body)"/>
                        </a:rPr>
                        <a:t>Robot lắp ráp giống như thiết kế</a:t>
                      </a:r>
                      <a:endParaRPr lang="vi-VN" sz="1200" dirty="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500"/>
                        </a:spcAft>
                      </a:pPr>
                      <a:r>
                        <a:rPr lang="en-US" sz="1200">
                          <a:effectLst/>
                          <a:latin typeface="Arial (Body)"/>
                        </a:rPr>
                        <a:t>x</a:t>
                      </a:r>
                      <a:endParaRPr lang="vi-VN" sz="120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500"/>
                        </a:spcAft>
                      </a:pPr>
                      <a:r>
                        <a:rPr lang="vi-VN" sz="1200">
                          <a:effectLst/>
                          <a:latin typeface="Arial (Body)"/>
                        </a:rPr>
                        <a:t> </a:t>
                      </a:r>
                      <a:endParaRPr lang="vi-VN" sz="120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500"/>
                        </a:spcBef>
                        <a:spcAft>
                          <a:spcPts val="500"/>
                        </a:spcAft>
                      </a:pPr>
                      <a:r>
                        <a:rPr lang="vi-VN" sz="1200">
                          <a:effectLst/>
                          <a:latin typeface="Arial (Body)"/>
                        </a:rPr>
                        <a:t> </a:t>
                      </a:r>
                      <a:endParaRPr lang="vi-VN" sz="1200">
                        <a:effectLst/>
                        <a:latin typeface="Arial (Body)"/>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1217184"/>
                  </a:ext>
                </a:extLst>
              </a:tr>
              <a:tr h="455827">
                <a:tc vMerge="1">
                  <a:txBody>
                    <a:bodyPr/>
                    <a:lstStyle/>
                    <a:p>
                      <a:endParaRPr lang="vi-VN"/>
                    </a:p>
                  </a:txBody>
                  <a:tcPr/>
                </a:tc>
                <a:tc>
                  <a:txBody>
                    <a:bodyPr/>
                    <a:lstStyle/>
                    <a:p>
                      <a:pPr marL="0" marR="0">
                        <a:lnSpc>
                          <a:spcPct val="115000"/>
                        </a:lnSpc>
                        <a:spcBef>
                          <a:spcPts val="500"/>
                        </a:spcBef>
                        <a:spcAft>
                          <a:spcPts val="500"/>
                        </a:spcAft>
                      </a:pPr>
                      <a:r>
                        <a:rPr lang="vi-VN" sz="1200" dirty="0">
                          <a:effectLst/>
                          <a:latin typeface="Arial (Body)"/>
                        </a:rPr>
                        <a:t>Đ</a:t>
                      </a:r>
                      <a:r>
                        <a:rPr lang="en-US" sz="1200" dirty="0">
                          <a:effectLst/>
                          <a:latin typeface="Arial (Body)"/>
                        </a:rPr>
                        <a:t>ặ</a:t>
                      </a:r>
                      <a:r>
                        <a:rPr lang="vi-VN" sz="1200" dirty="0">
                          <a:effectLst/>
                          <a:latin typeface="Arial (Body)"/>
                        </a:rPr>
                        <a:t>t các sensor đúng vị trí yêu cầu</a:t>
                      </a:r>
                      <a:endParaRPr lang="vi-VN" sz="1200" dirty="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500"/>
                        </a:spcAft>
                      </a:pPr>
                      <a:r>
                        <a:rPr lang="en-US" sz="1200">
                          <a:effectLst/>
                          <a:latin typeface="Arial (Body)"/>
                        </a:rPr>
                        <a:t>x</a:t>
                      </a:r>
                      <a:endParaRPr lang="vi-VN" sz="120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500"/>
                        </a:spcAft>
                      </a:pPr>
                      <a:r>
                        <a:rPr lang="vi-VN" sz="1200">
                          <a:effectLst/>
                          <a:latin typeface="Arial (Body)"/>
                        </a:rPr>
                        <a:t> </a:t>
                      </a:r>
                      <a:endParaRPr lang="vi-VN" sz="120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500"/>
                        </a:spcBef>
                        <a:spcAft>
                          <a:spcPts val="500"/>
                        </a:spcAft>
                      </a:pPr>
                      <a:r>
                        <a:rPr lang="vi-VN" sz="1200">
                          <a:effectLst/>
                          <a:latin typeface="Arial (Body)"/>
                        </a:rPr>
                        <a:t> </a:t>
                      </a:r>
                      <a:endParaRPr lang="vi-VN" sz="1200">
                        <a:effectLst/>
                        <a:latin typeface="Arial (Body)"/>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0625742"/>
                  </a:ext>
                </a:extLst>
              </a:tr>
              <a:tr h="218267">
                <a:tc rowSpan="5">
                  <a:txBody>
                    <a:bodyPr/>
                    <a:lstStyle/>
                    <a:p>
                      <a:pPr marL="0" marR="0" algn="ctr">
                        <a:lnSpc>
                          <a:spcPct val="115000"/>
                        </a:lnSpc>
                        <a:spcBef>
                          <a:spcPts val="500"/>
                        </a:spcBef>
                        <a:spcAft>
                          <a:spcPts val="500"/>
                        </a:spcAft>
                      </a:pPr>
                      <a:endParaRPr lang="vi-VN" sz="1200" dirty="0">
                        <a:effectLst/>
                        <a:latin typeface="Arial (Body)"/>
                      </a:endParaRPr>
                    </a:p>
                    <a:p>
                      <a:pPr marL="0" marR="0" algn="ctr">
                        <a:lnSpc>
                          <a:spcPct val="115000"/>
                        </a:lnSpc>
                        <a:spcBef>
                          <a:spcPts val="500"/>
                        </a:spcBef>
                        <a:spcAft>
                          <a:spcPts val="500"/>
                        </a:spcAft>
                      </a:pPr>
                      <a:endParaRPr lang="vi-VN" sz="1200" dirty="0">
                        <a:effectLst/>
                        <a:latin typeface="Arial (Body)"/>
                      </a:endParaRPr>
                    </a:p>
                    <a:p>
                      <a:pPr marL="0" marR="0" algn="ctr">
                        <a:lnSpc>
                          <a:spcPct val="115000"/>
                        </a:lnSpc>
                        <a:spcBef>
                          <a:spcPts val="500"/>
                        </a:spcBef>
                        <a:spcAft>
                          <a:spcPts val="500"/>
                        </a:spcAft>
                      </a:pPr>
                      <a:endParaRPr lang="vi-VN" sz="1200" dirty="0">
                        <a:effectLst/>
                        <a:latin typeface="Arial (Body)"/>
                      </a:endParaRPr>
                    </a:p>
                    <a:p>
                      <a:pPr marL="0" marR="0" algn="ctr">
                        <a:lnSpc>
                          <a:spcPct val="115000"/>
                        </a:lnSpc>
                        <a:spcBef>
                          <a:spcPts val="500"/>
                        </a:spcBef>
                        <a:spcAft>
                          <a:spcPts val="500"/>
                        </a:spcAft>
                      </a:pPr>
                      <a:endParaRPr lang="vi-VN" sz="1200" dirty="0">
                        <a:effectLst/>
                        <a:latin typeface="Arial (Body)"/>
                      </a:endParaRPr>
                    </a:p>
                    <a:p>
                      <a:pPr marL="0" marR="0" algn="ctr">
                        <a:lnSpc>
                          <a:spcPct val="115000"/>
                        </a:lnSpc>
                        <a:spcBef>
                          <a:spcPts val="500"/>
                        </a:spcBef>
                        <a:spcAft>
                          <a:spcPts val="500"/>
                        </a:spcAft>
                      </a:pPr>
                      <a:r>
                        <a:rPr lang="en-US" sz="1200" dirty="0" err="1">
                          <a:effectLst/>
                          <a:latin typeface="Arial (Body)"/>
                        </a:rPr>
                        <a:t>Vận</a:t>
                      </a:r>
                      <a:r>
                        <a:rPr lang="en-US" sz="1200" dirty="0">
                          <a:effectLst/>
                          <a:latin typeface="Arial (Body)"/>
                        </a:rPr>
                        <a:t> </a:t>
                      </a:r>
                      <a:r>
                        <a:rPr lang="en-US" sz="1200" dirty="0" err="1">
                          <a:effectLst/>
                          <a:latin typeface="Arial (Body)"/>
                        </a:rPr>
                        <a:t>hành</a:t>
                      </a:r>
                      <a:endParaRPr lang="vi-VN" sz="1200" dirty="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500"/>
                        </a:spcBef>
                        <a:spcAft>
                          <a:spcPts val="500"/>
                        </a:spcAft>
                      </a:pPr>
                      <a:r>
                        <a:rPr lang="vi-VN" sz="1200" dirty="0">
                          <a:effectLst/>
                          <a:latin typeface="Arial (Body)"/>
                        </a:rPr>
                        <a:t>Robot có thể thăng bằng</a:t>
                      </a:r>
                      <a:endParaRPr lang="vi-VN" sz="1200" dirty="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500"/>
                        </a:spcAft>
                      </a:pPr>
                      <a:r>
                        <a:rPr lang="en-US" sz="1200">
                          <a:effectLst/>
                          <a:latin typeface="Arial (Body)"/>
                        </a:rPr>
                        <a:t>x</a:t>
                      </a:r>
                      <a:endParaRPr lang="vi-VN" sz="120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500"/>
                        </a:spcAft>
                      </a:pPr>
                      <a:r>
                        <a:rPr lang="vi-VN" sz="1200">
                          <a:effectLst/>
                          <a:latin typeface="Arial (Body)"/>
                        </a:rPr>
                        <a:t> </a:t>
                      </a:r>
                      <a:endParaRPr lang="vi-VN" sz="120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500"/>
                        </a:spcBef>
                        <a:spcAft>
                          <a:spcPts val="500"/>
                        </a:spcAft>
                      </a:pPr>
                      <a:r>
                        <a:rPr lang="vi-VN" sz="1200">
                          <a:effectLst/>
                          <a:latin typeface="Arial (Body)"/>
                        </a:rPr>
                        <a:t> </a:t>
                      </a:r>
                      <a:endParaRPr lang="vi-VN" sz="1200">
                        <a:effectLst/>
                        <a:latin typeface="Arial (Body)"/>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6329013"/>
                  </a:ext>
                </a:extLst>
              </a:tr>
              <a:tr h="218267">
                <a:tc vMerge="1">
                  <a:txBody>
                    <a:bodyPr/>
                    <a:lstStyle/>
                    <a:p>
                      <a:endParaRPr lang="vi-VN"/>
                    </a:p>
                  </a:txBody>
                  <a:tcPr/>
                </a:tc>
                <a:tc>
                  <a:txBody>
                    <a:bodyPr/>
                    <a:lstStyle/>
                    <a:p>
                      <a:pPr marL="0" marR="0">
                        <a:lnSpc>
                          <a:spcPct val="115000"/>
                        </a:lnSpc>
                        <a:spcBef>
                          <a:spcPts val="500"/>
                        </a:spcBef>
                        <a:spcAft>
                          <a:spcPts val="500"/>
                        </a:spcAft>
                      </a:pPr>
                      <a:r>
                        <a:rPr lang="vi-VN" sz="1200" dirty="0">
                          <a:effectLst/>
                          <a:latin typeface="Arial (Body)"/>
                        </a:rPr>
                        <a:t>Robot có thể di chuyển</a:t>
                      </a:r>
                      <a:endParaRPr lang="vi-VN" sz="1200" dirty="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500"/>
                        </a:spcAft>
                      </a:pPr>
                      <a:r>
                        <a:rPr lang="en-US" sz="1200">
                          <a:effectLst/>
                          <a:latin typeface="Arial (Body)"/>
                        </a:rPr>
                        <a:t>x</a:t>
                      </a:r>
                      <a:endParaRPr lang="vi-VN" sz="120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500"/>
                        </a:spcAft>
                      </a:pPr>
                      <a:r>
                        <a:rPr lang="vi-VN" sz="1200">
                          <a:effectLst/>
                          <a:latin typeface="Arial (Body)"/>
                        </a:rPr>
                        <a:t> </a:t>
                      </a:r>
                      <a:endParaRPr lang="vi-VN" sz="120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500"/>
                        </a:spcBef>
                        <a:spcAft>
                          <a:spcPts val="500"/>
                        </a:spcAft>
                      </a:pPr>
                      <a:r>
                        <a:rPr lang="vi-VN" sz="1200">
                          <a:effectLst/>
                          <a:latin typeface="Arial (Body)"/>
                        </a:rPr>
                        <a:t> </a:t>
                      </a:r>
                      <a:endParaRPr lang="vi-VN" sz="1200">
                        <a:effectLst/>
                        <a:latin typeface="Arial (Body)"/>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7589240"/>
                  </a:ext>
                </a:extLst>
              </a:tr>
              <a:tr h="1409943">
                <a:tc vMerge="1">
                  <a:txBody>
                    <a:bodyPr/>
                    <a:lstStyle/>
                    <a:p>
                      <a:endParaRPr lang="vi-VN"/>
                    </a:p>
                  </a:txBody>
                  <a:tcPr/>
                </a:tc>
                <a:tc>
                  <a:txBody>
                    <a:bodyPr/>
                    <a:lstStyle/>
                    <a:p>
                      <a:pPr marL="0" marR="0">
                        <a:lnSpc>
                          <a:spcPct val="115000"/>
                        </a:lnSpc>
                        <a:spcBef>
                          <a:spcPts val="500"/>
                        </a:spcBef>
                        <a:spcAft>
                          <a:spcPts val="500"/>
                        </a:spcAft>
                      </a:pPr>
                      <a:r>
                        <a:rPr lang="vi-VN" sz="1200" dirty="0">
                          <a:effectLst/>
                          <a:latin typeface="Arial (Body)"/>
                        </a:rPr>
                        <a:t>Robot có thể đi theo đường kẻ</a:t>
                      </a:r>
                      <a:endParaRPr lang="vi-VN" sz="1200" dirty="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500"/>
                        </a:spcAft>
                      </a:pPr>
                      <a:r>
                        <a:rPr lang="vi-VN" sz="1200" dirty="0">
                          <a:effectLst/>
                          <a:latin typeface="Arial (Body)"/>
                        </a:rPr>
                        <a:t> </a:t>
                      </a:r>
                      <a:endParaRPr lang="vi-VN" sz="1200" dirty="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500"/>
                        </a:spcAft>
                      </a:pPr>
                      <a:r>
                        <a:rPr lang="en-US" sz="1200" dirty="0">
                          <a:effectLst/>
                          <a:latin typeface="Arial (Body)"/>
                        </a:rPr>
                        <a:t>x</a:t>
                      </a:r>
                      <a:endParaRPr lang="vi-VN" sz="1200" dirty="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500"/>
                        </a:spcBef>
                        <a:spcAft>
                          <a:spcPts val="500"/>
                        </a:spcAft>
                      </a:pPr>
                      <a:r>
                        <a:rPr lang="en-US" sz="1200" dirty="0">
                          <a:effectLst/>
                          <a:latin typeface="Arial (Body)"/>
                          <a:cs typeface="Arial" panose="020B0604020202020204" pitchFamily="34" charset="0"/>
                        </a:rPr>
                        <a:t>Do 2 </a:t>
                      </a:r>
                      <a:r>
                        <a:rPr lang="en-US" sz="1200" dirty="0" err="1">
                          <a:effectLst/>
                          <a:latin typeface="Arial (Body)"/>
                          <a:cs typeface="Arial" panose="020B0604020202020204" pitchFamily="34" charset="0"/>
                        </a:rPr>
                        <a:t>bánh</a:t>
                      </a:r>
                      <a:r>
                        <a:rPr lang="en-US" sz="1200" dirty="0">
                          <a:effectLst/>
                          <a:latin typeface="Arial (Body)"/>
                          <a:cs typeface="Arial" panose="020B0604020202020204" pitchFamily="34" charset="0"/>
                        </a:rPr>
                        <a:t> </a:t>
                      </a:r>
                      <a:r>
                        <a:rPr lang="en-US" sz="1200" dirty="0" err="1">
                          <a:effectLst/>
                          <a:latin typeface="Arial (Body)"/>
                          <a:cs typeface="Arial" panose="020B0604020202020204" pitchFamily="34" charset="0"/>
                        </a:rPr>
                        <a:t>xe</a:t>
                      </a:r>
                      <a:r>
                        <a:rPr lang="en-US" sz="1200" dirty="0">
                          <a:effectLst/>
                          <a:latin typeface="Arial (Body)"/>
                          <a:cs typeface="Arial" panose="020B0604020202020204" pitchFamily="34" charset="0"/>
                        </a:rPr>
                        <a:t> </a:t>
                      </a:r>
                      <a:r>
                        <a:rPr lang="en-US" sz="1200" dirty="0" err="1">
                          <a:effectLst/>
                          <a:latin typeface="Arial (Body)"/>
                          <a:cs typeface="Arial" panose="020B0604020202020204" pitchFamily="34" charset="0"/>
                        </a:rPr>
                        <a:t>dính</a:t>
                      </a:r>
                      <a:r>
                        <a:rPr lang="en-US" sz="1200" dirty="0">
                          <a:effectLst/>
                          <a:latin typeface="Arial (Body)"/>
                          <a:cs typeface="Arial" panose="020B0604020202020204" pitchFamily="34" charset="0"/>
                        </a:rPr>
                        <a:t> </a:t>
                      </a:r>
                      <a:r>
                        <a:rPr lang="en-US" sz="1200" dirty="0" err="1">
                          <a:effectLst/>
                          <a:latin typeface="Arial (Body)"/>
                          <a:cs typeface="Arial" panose="020B0604020202020204" pitchFamily="34" charset="0"/>
                        </a:rPr>
                        <a:t>liền</a:t>
                      </a:r>
                      <a:r>
                        <a:rPr lang="en-US" sz="1200" dirty="0">
                          <a:effectLst/>
                          <a:latin typeface="Arial (Body)"/>
                          <a:cs typeface="Arial" panose="020B0604020202020204" pitchFamily="34" charset="0"/>
                        </a:rPr>
                        <a:t> </a:t>
                      </a:r>
                      <a:r>
                        <a:rPr lang="en-US" sz="1200" dirty="0" err="1">
                          <a:effectLst/>
                          <a:latin typeface="Arial (Body)"/>
                          <a:cs typeface="Arial" panose="020B0604020202020204" pitchFamily="34" charset="0"/>
                        </a:rPr>
                        <a:t>nên</a:t>
                      </a:r>
                      <a:r>
                        <a:rPr lang="en-US" sz="1200" dirty="0">
                          <a:effectLst/>
                          <a:latin typeface="Arial (Body)"/>
                          <a:cs typeface="Arial" panose="020B0604020202020204" pitchFamily="34" charset="0"/>
                        </a:rPr>
                        <a:t> ko </a:t>
                      </a:r>
                      <a:r>
                        <a:rPr lang="en-US" sz="1200" dirty="0" err="1">
                          <a:effectLst/>
                          <a:latin typeface="Arial (Body)"/>
                          <a:cs typeface="Arial" panose="020B0604020202020204" pitchFamily="34" charset="0"/>
                        </a:rPr>
                        <a:t>thể</a:t>
                      </a:r>
                      <a:r>
                        <a:rPr lang="en-US" sz="1200" dirty="0">
                          <a:effectLst/>
                          <a:latin typeface="Arial (Body)"/>
                          <a:cs typeface="Arial" panose="020B0604020202020204" pitchFamily="34" charset="0"/>
                        </a:rPr>
                        <a:t> quay </a:t>
                      </a:r>
                      <a:r>
                        <a:rPr lang="en-US" sz="1200" dirty="0" err="1">
                          <a:effectLst/>
                          <a:latin typeface="Arial (Body)"/>
                          <a:cs typeface="Arial" panose="020B0604020202020204" pitchFamily="34" charset="0"/>
                        </a:rPr>
                        <a:t>ngược</a:t>
                      </a:r>
                      <a:r>
                        <a:rPr lang="en-US" sz="1200" dirty="0">
                          <a:effectLst/>
                          <a:latin typeface="Arial (Body)"/>
                          <a:cs typeface="Arial" panose="020B0604020202020204" pitchFamily="34" charset="0"/>
                        </a:rPr>
                        <a:t> </a:t>
                      </a:r>
                      <a:r>
                        <a:rPr lang="en-US" sz="1200" dirty="0" err="1">
                          <a:effectLst/>
                          <a:latin typeface="Arial (Body)"/>
                          <a:cs typeface="Arial" panose="020B0604020202020204" pitchFamily="34" charset="0"/>
                        </a:rPr>
                        <a:t>hướng</a:t>
                      </a:r>
                      <a:r>
                        <a:rPr lang="en-US" sz="1200" dirty="0">
                          <a:effectLst/>
                          <a:latin typeface="Arial (Body)"/>
                          <a:cs typeface="Arial" panose="020B0604020202020204" pitchFamily="34" charset="0"/>
                        </a:rPr>
                        <a:t> </a:t>
                      </a:r>
                      <a:r>
                        <a:rPr lang="en-US" sz="1200" dirty="0" err="1">
                          <a:effectLst/>
                          <a:latin typeface="Arial (Body)"/>
                          <a:cs typeface="Arial" panose="020B0604020202020204" pitchFamily="34" charset="0"/>
                        </a:rPr>
                        <a:t>nên</a:t>
                      </a:r>
                      <a:r>
                        <a:rPr lang="en-US" sz="1200" dirty="0">
                          <a:effectLst/>
                          <a:latin typeface="Arial (Body)"/>
                          <a:cs typeface="Arial" panose="020B0604020202020204" pitchFamily="34" charset="0"/>
                        </a:rPr>
                        <a:t> </a:t>
                      </a:r>
                      <a:r>
                        <a:rPr lang="en-US" sz="1200" dirty="0" err="1">
                          <a:effectLst/>
                          <a:latin typeface="Arial (Body)"/>
                          <a:cs typeface="Arial" panose="020B0604020202020204" pitchFamily="34" charset="0"/>
                        </a:rPr>
                        <a:t>không</a:t>
                      </a:r>
                      <a:r>
                        <a:rPr lang="en-US" sz="1200" dirty="0">
                          <a:effectLst/>
                          <a:latin typeface="Arial (Body)"/>
                          <a:cs typeface="Arial" panose="020B0604020202020204" pitchFamily="34" charset="0"/>
                        </a:rPr>
                        <a:t> </a:t>
                      </a:r>
                      <a:r>
                        <a:rPr lang="en-US" sz="1200" dirty="0" err="1">
                          <a:effectLst/>
                          <a:latin typeface="Arial (Body)"/>
                          <a:cs typeface="Arial" panose="020B0604020202020204" pitchFamily="34" charset="0"/>
                        </a:rPr>
                        <a:t>thể</a:t>
                      </a:r>
                      <a:r>
                        <a:rPr lang="en-US" sz="1200" dirty="0">
                          <a:effectLst/>
                          <a:latin typeface="Arial (Body)"/>
                          <a:cs typeface="Arial" panose="020B0604020202020204" pitchFamily="34" charset="0"/>
                        </a:rPr>
                        <a:t> </a:t>
                      </a:r>
                      <a:r>
                        <a:rPr lang="en-US" sz="1200" dirty="0" err="1">
                          <a:effectLst/>
                          <a:latin typeface="Arial (Body)"/>
                          <a:cs typeface="Arial" panose="020B0604020202020204" pitchFamily="34" charset="0"/>
                        </a:rPr>
                        <a:t>rẽ</a:t>
                      </a:r>
                      <a:r>
                        <a:rPr lang="en-US" sz="1200" dirty="0">
                          <a:effectLst/>
                          <a:latin typeface="Arial (Body)"/>
                          <a:cs typeface="Arial" panose="020B0604020202020204" pitchFamily="34" charset="0"/>
                        </a:rPr>
                        <a:t> </a:t>
                      </a:r>
                      <a:r>
                        <a:rPr lang="en-US" sz="1200" dirty="0" err="1">
                          <a:effectLst/>
                          <a:latin typeface="Arial (Body)"/>
                          <a:cs typeface="Arial" panose="020B0604020202020204" pitchFamily="34" charset="0"/>
                        </a:rPr>
                        <a:t>được</a:t>
                      </a:r>
                      <a:endParaRPr lang="vi-VN" sz="1200" dirty="0">
                        <a:effectLst/>
                        <a:latin typeface="Arial (Body)"/>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51244100"/>
                  </a:ext>
                </a:extLst>
              </a:tr>
              <a:tr h="697261">
                <a:tc vMerge="1">
                  <a:txBody>
                    <a:bodyPr/>
                    <a:lstStyle/>
                    <a:p>
                      <a:endParaRPr lang="vi-VN"/>
                    </a:p>
                  </a:txBody>
                  <a:tcPr/>
                </a:tc>
                <a:tc>
                  <a:txBody>
                    <a:bodyPr/>
                    <a:lstStyle/>
                    <a:p>
                      <a:pPr marL="0" marR="0">
                        <a:lnSpc>
                          <a:spcPct val="115000"/>
                        </a:lnSpc>
                        <a:spcBef>
                          <a:spcPts val="500"/>
                        </a:spcBef>
                        <a:spcAft>
                          <a:spcPts val="500"/>
                        </a:spcAft>
                      </a:pPr>
                      <a:r>
                        <a:rPr lang="vi-VN" sz="1200">
                          <a:effectLst/>
                          <a:latin typeface="Arial (Body)"/>
                        </a:rPr>
                        <a:t>Robot có thể </a:t>
                      </a:r>
                      <a:r>
                        <a:rPr lang="en-US" sz="1200">
                          <a:effectLst/>
                          <a:latin typeface="Arial (Body)"/>
                        </a:rPr>
                        <a:t>tự cân bằng lại khi bị tác dụng lực</a:t>
                      </a:r>
                      <a:endParaRPr lang="vi-VN" sz="120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500"/>
                        </a:spcAft>
                      </a:pPr>
                      <a:r>
                        <a:rPr lang="en-US" sz="1200">
                          <a:effectLst/>
                          <a:latin typeface="Arial (Body)"/>
                        </a:rPr>
                        <a:t>x</a:t>
                      </a:r>
                      <a:endParaRPr lang="vi-VN" sz="120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500"/>
                        </a:spcAft>
                      </a:pPr>
                      <a:r>
                        <a:rPr lang="vi-VN" sz="1200" dirty="0">
                          <a:effectLst/>
                          <a:latin typeface="Arial (Body)"/>
                        </a:rPr>
                        <a:t> </a:t>
                      </a:r>
                      <a:endParaRPr lang="vi-VN" sz="1200" dirty="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500"/>
                        </a:spcBef>
                        <a:spcAft>
                          <a:spcPts val="500"/>
                        </a:spcAft>
                      </a:pPr>
                      <a:r>
                        <a:rPr lang="vi-VN" sz="1200" dirty="0">
                          <a:effectLst/>
                          <a:latin typeface="Arial (Body)"/>
                        </a:rPr>
                        <a:t> </a:t>
                      </a:r>
                      <a:endParaRPr lang="vi-VN" sz="1200" dirty="0">
                        <a:effectLst/>
                        <a:latin typeface="Arial (Body)"/>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6373182"/>
                  </a:ext>
                </a:extLst>
              </a:tr>
              <a:tr h="455827">
                <a:tc vMerge="1">
                  <a:txBody>
                    <a:bodyPr/>
                    <a:lstStyle/>
                    <a:p>
                      <a:endParaRPr lang="vi-VN"/>
                    </a:p>
                  </a:txBody>
                  <a:tcPr/>
                </a:tc>
                <a:tc>
                  <a:txBody>
                    <a:bodyPr/>
                    <a:lstStyle/>
                    <a:p>
                      <a:pPr marL="0" marR="0">
                        <a:lnSpc>
                          <a:spcPct val="115000"/>
                        </a:lnSpc>
                        <a:spcBef>
                          <a:spcPts val="500"/>
                        </a:spcBef>
                        <a:spcAft>
                          <a:spcPts val="500"/>
                        </a:spcAft>
                      </a:pPr>
                      <a:r>
                        <a:rPr lang="vi-VN" sz="1200">
                          <a:effectLst/>
                          <a:latin typeface="Arial (Body)"/>
                        </a:rPr>
                        <a:t>Robot có thể di chuyển mà không bị ngã</a:t>
                      </a:r>
                      <a:endParaRPr lang="vi-VN" sz="120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500"/>
                        </a:spcAft>
                      </a:pPr>
                      <a:r>
                        <a:rPr lang="en-US" sz="1200">
                          <a:effectLst/>
                          <a:latin typeface="Arial (Body)"/>
                        </a:rPr>
                        <a:t>x</a:t>
                      </a:r>
                      <a:endParaRPr lang="vi-VN" sz="120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500"/>
                        </a:spcBef>
                        <a:spcAft>
                          <a:spcPts val="500"/>
                        </a:spcAft>
                      </a:pPr>
                      <a:r>
                        <a:rPr lang="vi-VN" sz="1200">
                          <a:effectLst/>
                          <a:latin typeface="Arial (Body)"/>
                        </a:rPr>
                        <a:t> </a:t>
                      </a:r>
                      <a:endParaRPr lang="vi-VN" sz="1200">
                        <a:effectLst/>
                        <a:latin typeface="Arial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500"/>
                        </a:spcBef>
                        <a:spcAft>
                          <a:spcPts val="500"/>
                        </a:spcAft>
                      </a:pPr>
                      <a:r>
                        <a:rPr lang="vi-VN" sz="1200" dirty="0">
                          <a:effectLst/>
                          <a:latin typeface="Arial (Body)"/>
                        </a:rPr>
                        <a:t> </a:t>
                      </a:r>
                      <a:endParaRPr lang="vi-VN" sz="1200" dirty="0">
                        <a:effectLst/>
                        <a:latin typeface="Arial (Body)"/>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2718230"/>
                  </a:ext>
                </a:extLst>
              </a:tr>
            </a:tbl>
          </a:graphicData>
        </a:graphic>
      </p:graphicFrame>
    </p:spTree>
    <p:extLst>
      <p:ext uri="{BB962C8B-B14F-4D97-AF65-F5344CB8AC3E}">
        <p14:creationId xmlns:p14="http://schemas.microsoft.com/office/powerpoint/2010/main" val="3355861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5" name="Picture 2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7" name="Oval 2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9" name="Picture 2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1" name="Picture 3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3" name="Rectangle 3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5" name="Rectangle 34">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9"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5" name="Content Placeholder 4" descr="A picture containing holding&#10;&#10;Description automatically generated">
            <a:extLst>
              <a:ext uri="{FF2B5EF4-FFF2-40B4-BE49-F238E27FC236}">
                <a16:creationId xmlns:a16="http://schemas.microsoft.com/office/drawing/2014/main" id="{C270CA2D-A6A8-4DAA-A149-D3951FB06A18}"/>
              </a:ext>
            </a:extLst>
          </p:cNvPr>
          <p:cNvPicPr>
            <a:picLocks noChangeAspect="1"/>
          </p:cNvPicPr>
          <p:nvPr/>
        </p:nvPicPr>
        <p:blipFill>
          <a:blip r:embed="rId6"/>
          <a:stretch>
            <a:fillRect/>
          </a:stretch>
        </p:blipFill>
        <p:spPr>
          <a:xfrm>
            <a:off x="3892510" y="658671"/>
            <a:ext cx="4403804" cy="3291844"/>
          </a:xfrm>
          <a:prstGeom prst="rect">
            <a:avLst/>
          </a:prstGeom>
          <a:effectLst/>
        </p:spPr>
      </p:pic>
      <p:sp>
        <p:nvSpPr>
          <p:cNvPr id="41" name="Freeform: Shape 40">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95D29C-10B5-4E70-B5E4-582DCCF32F67}"/>
              </a:ext>
            </a:extLst>
          </p:cNvPr>
          <p:cNvSpPr>
            <a:spLocks noGrp="1"/>
          </p:cNvSpPr>
          <p:nvPr>
            <p:ph type="title"/>
          </p:nvPr>
        </p:nvSpPr>
        <p:spPr>
          <a:xfrm>
            <a:off x="1434775" y="5196945"/>
            <a:ext cx="9149350" cy="868026"/>
          </a:xfrm>
        </p:spPr>
        <p:txBody>
          <a:bodyPr vert="horz" lIns="91440" tIns="45720" rIns="91440" bIns="45720" rtlCol="0" anchor="b">
            <a:normAutofit/>
          </a:bodyPr>
          <a:lstStyle/>
          <a:p>
            <a:pPr algn="ctr"/>
            <a:r>
              <a:rPr lang="en-US" sz="4800" b="0" i="0" kern="1200" dirty="0">
                <a:solidFill>
                  <a:srgbClr val="EBEBEB"/>
                </a:solidFill>
                <a:latin typeface="+mj-lt"/>
                <a:ea typeface="+mj-ea"/>
                <a:cs typeface="+mj-cs"/>
              </a:rPr>
              <a:t>THANK YOU FOR LISTENING!</a:t>
            </a:r>
          </a:p>
        </p:txBody>
      </p:sp>
    </p:spTree>
    <p:extLst>
      <p:ext uri="{BB962C8B-B14F-4D97-AF65-F5344CB8AC3E}">
        <p14:creationId xmlns:p14="http://schemas.microsoft.com/office/powerpoint/2010/main" val="49303685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1EFF2A-CB9D-41AD-80E8-5DF05870444C}"/>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000" b="0" i="0" kern="1200" dirty="0">
                <a:solidFill>
                  <a:srgbClr val="EBEBEB"/>
                </a:solidFill>
                <a:latin typeface="+mj-lt"/>
                <a:ea typeface="+mj-ea"/>
                <a:cs typeface="+mj-cs"/>
              </a:rPr>
              <a:t>Conceive</a:t>
            </a:r>
          </a:p>
        </p:txBody>
      </p:sp>
      <p:sp>
        <p:nvSpPr>
          <p:cNvPr id="26"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8" name="Freeform: Shape 27">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Content Placeholder 6" descr="A picture containing wearing, man, holding, young&#10;&#10;Description automatically generated">
            <a:extLst>
              <a:ext uri="{FF2B5EF4-FFF2-40B4-BE49-F238E27FC236}">
                <a16:creationId xmlns:a16="http://schemas.microsoft.com/office/drawing/2014/main" id="{AFB09E34-8232-4686-B1D3-B8FC92056871}"/>
              </a:ext>
            </a:extLst>
          </p:cNvPr>
          <p:cNvPicPr>
            <a:picLocks noGrp="1" noChangeAspect="1"/>
          </p:cNvPicPr>
          <p:nvPr>
            <p:ph idx="1"/>
          </p:nvPr>
        </p:nvPicPr>
        <p:blipFill>
          <a:blip r:embed="rId6">
            <a:extLst>
              <a:ext uri="{837473B0-CC2E-450A-ABE3-18F120FF3D39}">
                <a1611:picAttrSrcUrl xmlns:a1611="http://schemas.microsoft.com/office/drawing/2016/11/main" r:id="rId7"/>
              </a:ext>
            </a:extLst>
          </a:blip>
          <a:stretch>
            <a:fillRect/>
          </a:stretch>
        </p:blipFill>
        <p:spPr>
          <a:xfrm>
            <a:off x="643854" y="1625952"/>
            <a:ext cx="6270662" cy="3605630"/>
          </a:xfrm>
          <a:prstGeom prst="rect">
            <a:avLst/>
          </a:prstGeom>
          <a:effectLst/>
        </p:spPr>
      </p:pic>
    </p:spTree>
    <p:extLst>
      <p:ext uri="{BB962C8B-B14F-4D97-AF65-F5344CB8AC3E}">
        <p14:creationId xmlns:p14="http://schemas.microsoft.com/office/powerpoint/2010/main" val="417338659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F80B-02CD-48E3-B13B-F4AEE76EA7FB}"/>
              </a:ext>
            </a:extLst>
          </p:cNvPr>
          <p:cNvSpPr>
            <a:spLocks noGrp="1"/>
          </p:cNvSpPr>
          <p:nvPr>
            <p:ph type="title"/>
          </p:nvPr>
        </p:nvSpPr>
        <p:spPr/>
        <p:txBody>
          <a:bodyPr/>
          <a:lstStyle/>
          <a:p>
            <a:r>
              <a:rPr lang="en-US" dirty="0" err="1"/>
              <a:t>Conveice</a:t>
            </a:r>
            <a:endParaRPr lang="en-US" dirty="0"/>
          </a:p>
        </p:txBody>
      </p:sp>
      <p:pic>
        <p:nvPicPr>
          <p:cNvPr id="5" name="Content Placeholder 4" descr="A picture containing motorcycle, road, parked, transport&#10;&#10;Description automatically generated">
            <a:extLst>
              <a:ext uri="{FF2B5EF4-FFF2-40B4-BE49-F238E27FC236}">
                <a16:creationId xmlns:a16="http://schemas.microsoft.com/office/drawing/2014/main" id="{BA39997D-4528-4767-918F-B885CEF26C08}"/>
              </a:ext>
            </a:extLst>
          </p:cNvPr>
          <p:cNvPicPr>
            <a:picLocks noGrp="1" noChangeAspect="1"/>
          </p:cNvPicPr>
          <p:nvPr>
            <p:ph idx="1"/>
          </p:nvPr>
        </p:nvPicPr>
        <p:blipFill>
          <a:blip r:embed="rId2"/>
          <a:stretch>
            <a:fillRect/>
          </a:stretch>
        </p:blipFill>
        <p:spPr>
          <a:xfrm>
            <a:off x="7850668" y="1853248"/>
            <a:ext cx="3358189" cy="4195762"/>
          </a:xfrm>
        </p:spPr>
      </p:pic>
      <p:sp>
        <p:nvSpPr>
          <p:cNvPr id="6" name="TextBox 5">
            <a:extLst>
              <a:ext uri="{FF2B5EF4-FFF2-40B4-BE49-F238E27FC236}">
                <a16:creationId xmlns:a16="http://schemas.microsoft.com/office/drawing/2014/main" id="{AF110507-60C1-4453-8771-9084B4BBF845}"/>
              </a:ext>
            </a:extLst>
          </p:cNvPr>
          <p:cNvSpPr txBox="1"/>
          <p:nvPr/>
        </p:nvSpPr>
        <p:spPr>
          <a:xfrm>
            <a:off x="942975" y="1853248"/>
            <a:ext cx="6086475" cy="3884397"/>
          </a:xfrm>
          <a:prstGeom prst="rect">
            <a:avLst/>
          </a:prstGeom>
          <a:noFill/>
        </p:spPr>
        <p:txBody>
          <a:bodyPr wrap="square" rtlCol="0">
            <a:spAutoFit/>
          </a:bodyPr>
          <a:lstStyle/>
          <a:p>
            <a:pPr>
              <a:lnSpc>
                <a:spcPct val="200000"/>
              </a:lnSpc>
            </a:pPr>
            <a:r>
              <a:rPr lang="en-US" dirty="0">
                <a:latin typeface="Arial" panose="020B0604020202020204" pitchFamily="34" charset="0"/>
                <a:cs typeface="Arial" panose="020B0604020202020204" pitchFamily="34" charset="0"/>
              </a:rPr>
              <a:t>Ý t</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ởng</a:t>
            </a:r>
            <a:r>
              <a:rPr lang="en-US" dirty="0">
                <a:latin typeface="Arial" panose="020B0604020202020204" pitchFamily="34" charset="0"/>
                <a:cs typeface="Arial" panose="020B0604020202020204" pitchFamily="34" charset="0"/>
              </a:rPr>
              <a:t>:</a:t>
            </a:r>
          </a:p>
          <a:p>
            <a:pPr marL="285750" indent="-285750">
              <a:lnSpc>
                <a:spcPct val="200000"/>
              </a:lnSpc>
              <a:buFont typeface="Arial" panose="020B0604020202020204" pitchFamily="34" charset="0"/>
              <a:buChar char="•"/>
            </a:pPr>
            <a:r>
              <a:rPr lang="en-US" dirty="0" err="1">
                <a:latin typeface="Arial" panose="020B0604020202020204" pitchFamily="34" charset="0"/>
                <a:cs typeface="Arial" panose="020B0604020202020204" pitchFamily="34" charset="0"/>
              </a:rPr>
              <a:t>Tên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phẩm</a:t>
            </a:r>
            <a:r>
              <a:rPr lang="en-US" dirty="0">
                <a:latin typeface="Arial" panose="020B0604020202020204" pitchFamily="34" charset="0"/>
                <a:cs typeface="Arial" panose="020B0604020202020204" pitchFamily="34" charset="0"/>
              </a:rPr>
              <a:t>: Segway with rider</a:t>
            </a:r>
          </a:p>
          <a:p>
            <a:pPr marL="285750" indent="-285750">
              <a:lnSpc>
                <a:spcPct val="200000"/>
              </a:lnSpc>
              <a:buFont typeface="Arial" panose="020B0604020202020204" pitchFamily="34" charset="0"/>
              <a:buChar char="•"/>
            </a:pP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tả</a:t>
            </a:r>
            <a:r>
              <a:rPr lang="en-US" dirty="0">
                <a:latin typeface="Arial" panose="020B0604020202020204" pitchFamily="34" charset="0"/>
                <a:cs typeface="Arial" panose="020B0604020202020204" pitchFamily="34" charset="0"/>
              </a:rPr>
              <a:t>: Robot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2 </a:t>
            </a:r>
            <a:r>
              <a:rPr lang="en-US" dirty="0" err="1">
                <a:latin typeface="Arial" panose="020B0604020202020204" pitchFamily="34" charset="0"/>
                <a:cs typeface="Arial" panose="020B0604020202020204" pitchFamily="34" charset="0"/>
              </a:rPr>
              <a:t>bánh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xe</a:t>
            </a:r>
            <a:r>
              <a:rPr lang="en-US" dirty="0">
                <a:latin typeface="Arial" panose="020B0604020202020204" pitchFamily="34" charset="0"/>
                <a:cs typeface="Arial" panose="020B0604020202020204" pitchFamily="34" charset="0"/>
              </a:rPr>
              <a:t>, di </a:t>
            </a:r>
            <a:r>
              <a:rPr lang="en-US" dirty="0" err="1">
                <a:latin typeface="Arial" panose="020B0604020202020204" pitchFamily="34" charset="0"/>
                <a:cs typeface="Arial" panose="020B0604020202020204" pitchFamily="34" charset="0"/>
              </a:rPr>
              <a:t>chuyển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đ</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kẻ</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màu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dừng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gặp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cản</a:t>
            </a:r>
            <a:r>
              <a:rPr lang="en-US" dirty="0">
                <a:latin typeface="Arial" panose="020B0604020202020204" pitchFamily="34" charset="0"/>
                <a:cs typeface="Arial" panose="020B0604020202020204" pitchFamily="34" charset="0"/>
              </a:rPr>
              <a:t>.</a:t>
            </a:r>
          </a:p>
          <a:p>
            <a:pPr>
              <a:lnSpc>
                <a:spcPct val="200000"/>
              </a:lnSpc>
            </a:pPr>
            <a:r>
              <a:rPr lang="en-US" dirty="0" err="1">
                <a:latin typeface="Arial" panose="020B0604020202020204" pitchFamily="34" charset="0"/>
                <a:cs typeface="Arial" panose="020B0604020202020204" pitchFamily="34" charset="0"/>
              </a:rPr>
              <a:t>Công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a:t>
            </a:r>
          </a:p>
          <a:p>
            <a:pPr marL="285750" indent="-285750">
              <a:lnSpc>
                <a:spcPct val="200000"/>
              </a:lnSpc>
              <a:buFont typeface="Arial" panose="020B0604020202020204" pitchFamily="34" charset="0"/>
              <a:buChar char="•"/>
            </a:pP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thành</a:t>
            </a:r>
            <a:r>
              <a:rPr lang="en-US" dirty="0">
                <a:latin typeface="Arial" panose="020B0604020202020204" pitchFamily="34" charset="0"/>
                <a:cs typeface="Arial" panose="020B0604020202020204" pitchFamily="34" charset="0"/>
              </a:rPr>
              <a:t> robot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đ</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ờng</a:t>
            </a:r>
            <a:r>
              <a:rPr lang="en-US" dirty="0">
                <a:latin typeface="Arial" panose="020B0604020202020204" pitchFamily="34" charset="0"/>
                <a:cs typeface="Arial" panose="020B0604020202020204" pitchFamily="34" charset="0"/>
              </a:rPr>
              <a:t> ở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cảng</a:t>
            </a:r>
            <a:r>
              <a:rPr lang="en-US" dirty="0">
                <a:latin typeface="Arial" panose="020B0604020202020204" pitchFamily="34" charset="0"/>
                <a:cs typeface="Arial" panose="020B0604020202020204" pitchFamily="34" charset="0"/>
              </a:rPr>
              <a:t> hang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xe</a:t>
            </a:r>
            <a:r>
              <a:rPr lang="en-US" dirty="0">
                <a:latin typeface="Arial" panose="020B0604020202020204" pitchFamily="34" charset="0"/>
                <a:cs typeface="Arial" panose="020B0604020202020204" pitchFamily="34" charset="0"/>
              </a:rPr>
              <a:t>; robot </a:t>
            </a:r>
            <a:r>
              <a:rPr lang="en-US" dirty="0" err="1">
                <a:latin typeface="Arial" panose="020B0604020202020204" pitchFamily="34" charset="0"/>
                <a:cs typeface="Arial" panose="020B0604020202020204" pitchFamily="34" charset="0"/>
              </a:rPr>
              <a:t>phục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hàng</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905635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0D73CD-EE88-499D-96B2-64045B67B03D}"/>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Design</a:t>
            </a:r>
          </a:p>
        </p:txBody>
      </p:sp>
      <p:sp>
        <p:nvSpPr>
          <p:cNvPr id="25"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A picture containing drawing&#10;&#10;Description automatically generated">
            <a:extLst>
              <a:ext uri="{FF2B5EF4-FFF2-40B4-BE49-F238E27FC236}">
                <a16:creationId xmlns:a16="http://schemas.microsoft.com/office/drawing/2014/main" id="{8E1C5A76-E937-431C-B15A-D59AC8893E84}"/>
              </a:ext>
            </a:extLst>
          </p:cNvPr>
          <p:cNvPicPr>
            <a:picLocks noGrp="1" noChangeAspect="1"/>
          </p:cNvPicPr>
          <p:nvPr>
            <p:ph idx="1"/>
          </p:nvPr>
        </p:nvPicPr>
        <p:blipFill>
          <a:blip r:embed="rId6">
            <a:extLst>
              <a:ext uri="{837473B0-CC2E-450A-ABE3-18F120FF3D39}">
                <a1611:picAttrSrcUrl xmlns:a1611="http://schemas.microsoft.com/office/drawing/2016/11/main" r:id="rId7"/>
              </a:ext>
            </a:extLst>
          </a:blip>
          <a:stretch>
            <a:fillRect/>
          </a:stretch>
        </p:blipFill>
        <p:spPr>
          <a:xfrm>
            <a:off x="643854" y="1335934"/>
            <a:ext cx="6270662" cy="4185666"/>
          </a:xfrm>
          <a:prstGeom prst="rect">
            <a:avLst/>
          </a:prstGeom>
          <a:effectLst/>
        </p:spPr>
      </p:pic>
    </p:spTree>
    <p:extLst>
      <p:ext uri="{BB962C8B-B14F-4D97-AF65-F5344CB8AC3E}">
        <p14:creationId xmlns:p14="http://schemas.microsoft.com/office/powerpoint/2010/main" val="1879034889"/>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B077-CA15-4833-AAF7-2B0872F4F17A}"/>
              </a:ext>
            </a:extLst>
          </p:cNvPr>
          <p:cNvSpPr>
            <a:spLocks noGrp="1"/>
          </p:cNvSpPr>
          <p:nvPr>
            <p:ph type="title"/>
          </p:nvPr>
        </p:nvSpPr>
        <p:spPr/>
        <p:txBody>
          <a:bodyPr/>
          <a:lstStyle/>
          <a:p>
            <a:r>
              <a:rPr lang="en-US" dirty="0"/>
              <a:t>Design</a:t>
            </a:r>
          </a:p>
        </p:txBody>
      </p:sp>
      <p:sp>
        <p:nvSpPr>
          <p:cNvPr id="3" name="Content Placeholder 2">
            <a:extLst>
              <a:ext uri="{FF2B5EF4-FFF2-40B4-BE49-F238E27FC236}">
                <a16:creationId xmlns:a16="http://schemas.microsoft.com/office/drawing/2014/main" id="{35D5A954-61A9-44C8-98F3-3756F4C3264D}"/>
              </a:ext>
            </a:extLst>
          </p:cNvPr>
          <p:cNvSpPr>
            <a:spLocks noGrp="1"/>
          </p:cNvSpPr>
          <p:nvPr>
            <p:ph idx="1"/>
          </p:nvPr>
        </p:nvSpPr>
        <p:spPr/>
        <p:txBody>
          <a:bodyPr>
            <a:normAutofit fontScale="92500" lnSpcReduction="20000"/>
          </a:bodyPr>
          <a:lstStyle/>
          <a:p>
            <a:r>
              <a:rPr lang="en-US" b="1" dirty="0" err="1">
                <a:solidFill>
                  <a:srgbClr val="00B0F0"/>
                </a:solidFill>
                <a:latin typeface="Arial" panose="020B0604020202020204" pitchFamily="34" charset="0"/>
                <a:cs typeface="Arial" panose="020B0604020202020204" pitchFamily="34" charset="0"/>
              </a:rPr>
              <a:t>Chức</a:t>
            </a:r>
            <a:r>
              <a:rPr lang="en-US" b="1" dirty="0">
                <a:solidFill>
                  <a:srgbClr val="00B0F0"/>
                </a:solidFill>
                <a:latin typeface="Arial" panose="020B0604020202020204" pitchFamily="34" charset="0"/>
                <a:cs typeface="Arial" panose="020B0604020202020204" pitchFamily="34" charset="0"/>
              </a:rPr>
              <a:t> </a:t>
            </a:r>
            <a:r>
              <a:rPr lang="en-US" b="1" dirty="0" err="1">
                <a:solidFill>
                  <a:srgbClr val="00B0F0"/>
                </a:solidFill>
                <a:latin typeface="Arial" panose="020B0604020202020204" pitchFamily="34" charset="0"/>
                <a:cs typeface="Arial" panose="020B0604020202020204" pitchFamily="34" charset="0"/>
              </a:rPr>
              <a:t>năng</a:t>
            </a:r>
            <a:r>
              <a:rPr lang="en-US" b="1" dirty="0">
                <a:solidFill>
                  <a:srgbClr val="00B0F0"/>
                </a:solidFill>
                <a:latin typeface="Arial" panose="020B0604020202020204" pitchFamily="34" charset="0"/>
                <a:cs typeface="Arial" panose="020B0604020202020204" pitchFamily="34" charset="0"/>
              </a:rPr>
              <a:t> </a:t>
            </a:r>
            <a:r>
              <a:rPr lang="en-US" b="1" dirty="0" err="1">
                <a:solidFill>
                  <a:srgbClr val="00B0F0"/>
                </a:solidFill>
                <a:latin typeface="Arial" panose="020B0604020202020204" pitchFamily="34" charset="0"/>
                <a:cs typeface="Arial" panose="020B0604020202020204" pitchFamily="34" charset="0"/>
              </a:rPr>
              <a:t>dự</a:t>
            </a:r>
            <a:r>
              <a:rPr lang="en-US" b="1" dirty="0">
                <a:solidFill>
                  <a:srgbClr val="00B0F0"/>
                </a:solidFill>
                <a:latin typeface="Arial" panose="020B0604020202020204" pitchFamily="34" charset="0"/>
                <a:cs typeface="Arial" panose="020B0604020202020204" pitchFamily="34" charset="0"/>
              </a:rPr>
              <a:t> </a:t>
            </a:r>
            <a:r>
              <a:rPr lang="en-US" b="1" dirty="0" err="1">
                <a:solidFill>
                  <a:srgbClr val="00B0F0"/>
                </a:solidFill>
                <a:latin typeface="Arial" panose="020B0604020202020204" pitchFamily="34" charset="0"/>
                <a:cs typeface="Arial" panose="020B0604020202020204" pitchFamily="34" charset="0"/>
              </a:rPr>
              <a:t>kiến</a:t>
            </a:r>
            <a:r>
              <a:rPr lang="en-US" b="1" dirty="0">
                <a:solidFill>
                  <a:srgbClr val="00B0F0"/>
                </a:solidFill>
                <a:latin typeface="Arial" panose="020B0604020202020204" pitchFamily="34" charset="0"/>
                <a:cs typeface="Arial" panose="020B0604020202020204" pitchFamily="34" charset="0"/>
              </a:rPr>
              <a:t>:</a:t>
            </a:r>
          </a:p>
          <a:p>
            <a:pPr>
              <a:buFont typeface="Wingdings" panose="05000000000000000000" pitchFamily="2" charset="2"/>
              <a:buChar char="ü"/>
            </a:pPr>
            <a:r>
              <a:rPr lang="en-US" dirty="0">
                <a:latin typeface="Arial" panose="020B0604020202020204" pitchFamily="34" charset="0"/>
                <a:cs typeface="Arial" panose="020B0604020202020204" pitchFamily="34" charset="0"/>
              </a:rPr>
              <a:t>	</a:t>
            </a:r>
            <a:r>
              <a:rPr lang="en-US" dirty="0" err="1">
                <a:solidFill>
                  <a:schemeClr val="accent2"/>
                </a:solidFill>
                <a:latin typeface="Arial" panose="020B0604020202020204" pitchFamily="34" charset="0"/>
                <a:cs typeface="Arial" panose="020B0604020202020204" pitchFamily="34" charset="0"/>
              </a:rPr>
              <a:t>Tự</a:t>
            </a:r>
            <a:r>
              <a:rPr lang="en-US" dirty="0">
                <a:solidFill>
                  <a:schemeClr val="accent2"/>
                </a:solidFill>
                <a:latin typeface="Arial" panose="020B0604020202020204" pitchFamily="34" charset="0"/>
                <a:cs typeface="Arial" panose="020B0604020202020204" pitchFamily="34" charset="0"/>
              </a:rPr>
              <a:t> </a:t>
            </a:r>
            <a:r>
              <a:rPr lang="en-US" dirty="0" err="1">
                <a:solidFill>
                  <a:schemeClr val="accent2"/>
                </a:solidFill>
                <a:latin typeface="Arial" panose="020B0604020202020204" pitchFamily="34" charset="0"/>
                <a:cs typeface="Arial" panose="020B0604020202020204" pitchFamily="34" charset="0"/>
              </a:rPr>
              <a:t>thăng</a:t>
            </a:r>
            <a:r>
              <a:rPr lang="en-US" dirty="0">
                <a:solidFill>
                  <a:schemeClr val="accent2"/>
                </a:solidFill>
                <a:latin typeface="Arial" panose="020B0604020202020204" pitchFamily="34" charset="0"/>
                <a:cs typeface="Arial" panose="020B0604020202020204" pitchFamily="34" charset="0"/>
              </a:rPr>
              <a:t> </a:t>
            </a:r>
            <a:r>
              <a:rPr lang="en-US" dirty="0" err="1">
                <a:solidFill>
                  <a:schemeClr val="accent2"/>
                </a:solidFill>
                <a:latin typeface="Arial" panose="020B0604020202020204" pitchFamily="34" charset="0"/>
                <a:cs typeface="Arial" panose="020B0604020202020204" pitchFamily="34" charset="0"/>
              </a:rPr>
              <a:t>bằng</a:t>
            </a:r>
            <a:r>
              <a:rPr lang="en-US" dirty="0">
                <a:solidFill>
                  <a:schemeClr val="accent2"/>
                </a:solidFill>
                <a:latin typeface="Arial" panose="020B0604020202020204" pitchFamily="34" charset="0"/>
                <a:cs typeface="Arial" panose="020B0604020202020204" pitchFamily="34" charset="0"/>
              </a:rPr>
              <a:t> </a:t>
            </a:r>
            <a:r>
              <a:rPr lang="en-US" dirty="0" err="1">
                <a:solidFill>
                  <a:schemeClr val="accent2"/>
                </a:solidFill>
                <a:latin typeface="Arial" panose="020B0604020202020204" pitchFamily="34" charset="0"/>
                <a:cs typeface="Arial" panose="020B0604020202020204" pitchFamily="34" charset="0"/>
              </a:rPr>
              <a:t>trên</a:t>
            </a:r>
            <a:r>
              <a:rPr lang="en-US" dirty="0">
                <a:solidFill>
                  <a:schemeClr val="accent2"/>
                </a:solidFill>
                <a:latin typeface="Arial" panose="020B0604020202020204" pitchFamily="34" charset="0"/>
                <a:cs typeface="Arial" panose="020B0604020202020204" pitchFamily="34" charset="0"/>
              </a:rPr>
              <a:t> 2 </a:t>
            </a:r>
            <a:r>
              <a:rPr lang="en-US" dirty="0" err="1">
                <a:solidFill>
                  <a:schemeClr val="accent2"/>
                </a:solidFill>
                <a:latin typeface="Arial" panose="020B0604020202020204" pitchFamily="34" charset="0"/>
                <a:cs typeface="Arial" panose="020B0604020202020204" pitchFamily="34" charset="0"/>
              </a:rPr>
              <a:t>bánh</a:t>
            </a:r>
            <a:r>
              <a:rPr lang="en-US" dirty="0">
                <a:solidFill>
                  <a:schemeClr val="accent2"/>
                </a:solidFill>
                <a:latin typeface="Arial" panose="020B0604020202020204" pitchFamily="34" charset="0"/>
                <a:cs typeface="Arial" panose="020B0604020202020204" pitchFamily="34" charset="0"/>
              </a:rPr>
              <a:t> </a:t>
            </a:r>
            <a:r>
              <a:rPr lang="en-US" dirty="0" err="1">
                <a:solidFill>
                  <a:schemeClr val="accent2"/>
                </a:solidFill>
                <a:latin typeface="Arial" panose="020B0604020202020204" pitchFamily="34" charset="0"/>
                <a:cs typeface="Arial" panose="020B0604020202020204" pitchFamily="34" charset="0"/>
              </a:rPr>
              <a:t>xe</a:t>
            </a:r>
            <a:r>
              <a:rPr lang="en-US" dirty="0">
                <a:solidFill>
                  <a:schemeClr val="accent2"/>
                </a:solidFill>
                <a:latin typeface="Arial" panose="020B0604020202020204" pitchFamily="34" charset="0"/>
                <a:cs typeface="Arial" panose="020B0604020202020204" pitchFamily="34" charset="0"/>
              </a:rPr>
              <a:t>:</a:t>
            </a:r>
          </a:p>
          <a:p>
            <a:pPr>
              <a:buFontTx/>
              <a:buChar char="-"/>
            </a:pP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tả</a:t>
            </a:r>
            <a:r>
              <a:rPr lang="en-US" dirty="0">
                <a:latin typeface="Arial" panose="020B0604020202020204" pitchFamily="34" charset="0"/>
                <a:cs typeface="Arial" panose="020B0604020202020204" pitchFamily="34" charset="0"/>
              </a:rPr>
              <a:t>: robot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2 </a:t>
            </a:r>
            <a:r>
              <a:rPr lang="en-US" dirty="0" err="1">
                <a:latin typeface="Arial" panose="020B0604020202020204" pitchFamily="34" charset="0"/>
                <a:cs typeface="Arial" panose="020B0604020202020204" pitchFamily="34" charset="0"/>
              </a:rPr>
              <a:t>bánh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xe</a:t>
            </a:r>
            <a:r>
              <a:rPr lang="en-US" dirty="0">
                <a:latin typeface="Arial" panose="020B0604020202020204" pitchFamily="34" charset="0"/>
                <a:cs typeface="Arial" panose="020B0604020202020204" pitchFamily="34" charset="0"/>
              </a:rPr>
              <a:t>.</a:t>
            </a:r>
          </a:p>
          <a:p>
            <a:pPr>
              <a:buFontTx/>
              <a:buChar char="-"/>
            </a:pPr>
            <a:r>
              <a:rPr lang="en-US" dirty="0">
                <a:latin typeface="Arial" panose="020B0604020202020204" pitchFamily="34" charset="0"/>
                <a:cs typeface="Arial" panose="020B0604020202020204" pitchFamily="34" charset="0"/>
              </a:rPr>
              <a:t>Chi </a:t>
            </a:r>
            <a:r>
              <a:rPr lang="en-US" dirty="0" err="1">
                <a:latin typeface="Arial" panose="020B0604020202020204" pitchFamily="34" charset="0"/>
                <a:cs typeface="Arial" panose="020B0604020202020204" pitchFamily="34" charset="0"/>
              </a:rPr>
              <a:t>tiết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nghiêng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tr</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ớc</a:t>
            </a:r>
            <a:r>
              <a:rPr lang="en-US" dirty="0">
                <a:latin typeface="Arial" panose="020B0604020202020204" pitchFamily="34" charset="0"/>
                <a:cs typeface="Arial" panose="020B0604020202020204" pitchFamily="34" charset="0"/>
              </a:rPr>
              <a:t> hay </a:t>
            </a:r>
            <a:r>
              <a:rPr lang="en-US" dirty="0" err="1">
                <a:latin typeface="Arial" panose="020B0604020202020204" pitchFamily="34" charset="0"/>
                <a:cs typeface="Arial" panose="020B0604020202020204" pitchFamily="34" charset="0"/>
              </a:rPr>
              <a:t>sau</a:t>
            </a:r>
            <a:r>
              <a:rPr lang="en-US" dirty="0">
                <a:latin typeface="Arial" panose="020B0604020202020204" pitchFamily="34" charset="0"/>
                <a:cs typeface="Arial" panose="020B0604020202020204" pitchFamily="34" charset="0"/>
              </a:rPr>
              <a:t>, robot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thẳng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motor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a:t>
            </a:r>
          </a:p>
          <a:p>
            <a:pPr>
              <a:buFont typeface="Wingdings" panose="05000000000000000000" pitchFamily="2" charset="2"/>
              <a:buChar char="ü"/>
            </a:pPr>
            <a:r>
              <a:rPr lang="en-US" dirty="0" err="1">
                <a:solidFill>
                  <a:schemeClr val="accent2"/>
                </a:solidFill>
                <a:latin typeface="Arial" panose="020B0604020202020204" pitchFamily="34" charset="0"/>
                <a:cs typeface="Arial" panose="020B0604020202020204" pitchFamily="34" charset="0"/>
              </a:rPr>
              <a:t>Tự</a:t>
            </a:r>
            <a:r>
              <a:rPr lang="en-US" dirty="0">
                <a:solidFill>
                  <a:schemeClr val="accent2"/>
                </a:solidFill>
                <a:latin typeface="Arial" panose="020B0604020202020204" pitchFamily="34" charset="0"/>
                <a:cs typeface="Arial" panose="020B0604020202020204" pitchFamily="34" charset="0"/>
              </a:rPr>
              <a:t> </a:t>
            </a:r>
            <a:r>
              <a:rPr lang="en-US" dirty="0" err="1">
                <a:solidFill>
                  <a:schemeClr val="accent2"/>
                </a:solidFill>
                <a:latin typeface="Arial" panose="020B0604020202020204" pitchFamily="34" charset="0"/>
                <a:cs typeface="Arial" panose="020B0604020202020204" pitchFamily="34" charset="0"/>
              </a:rPr>
              <a:t>động</a:t>
            </a:r>
            <a:r>
              <a:rPr lang="en-US" dirty="0">
                <a:solidFill>
                  <a:schemeClr val="accent2"/>
                </a:solidFill>
                <a:latin typeface="Arial" panose="020B0604020202020204" pitchFamily="34" charset="0"/>
                <a:cs typeface="Arial" panose="020B0604020202020204" pitchFamily="34" charset="0"/>
              </a:rPr>
              <a:t> </a:t>
            </a:r>
            <a:r>
              <a:rPr lang="en-US" dirty="0" err="1">
                <a:solidFill>
                  <a:schemeClr val="accent2"/>
                </a:solidFill>
                <a:latin typeface="Arial" panose="020B0604020202020204" pitchFamily="34" charset="0"/>
                <a:cs typeface="Arial" panose="020B0604020202020204" pitchFamily="34" charset="0"/>
              </a:rPr>
              <a:t>dò</a:t>
            </a:r>
            <a:r>
              <a:rPr lang="en-US" dirty="0">
                <a:solidFill>
                  <a:schemeClr val="accent2"/>
                </a:solidFill>
                <a:latin typeface="Arial" panose="020B0604020202020204" pitchFamily="34" charset="0"/>
                <a:cs typeface="Arial" panose="020B0604020202020204" pitchFamily="34" charset="0"/>
              </a:rPr>
              <a:t> đ</a:t>
            </a:r>
            <a:r>
              <a:rPr lang="vi-VN" dirty="0">
                <a:solidFill>
                  <a:schemeClr val="accent2"/>
                </a:solidFill>
                <a:latin typeface="Arial" panose="020B0604020202020204" pitchFamily="34" charset="0"/>
                <a:cs typeface="Arial" panose="020B0604020202020204" pitchFamily="34" charset="0"/>
              </a:rPr>
              <a:t>ư</a:t>
            </a:r>
            <a:r>
              <a:rPr lang="en-US" dirty="0" err="1">
                <a:solidFill>
                  <a:schemeClr val="accent2"/>
                </a:solidFill>
                <a:latin typeface="Arial" panose="020B0604020202020204" pitchFamily="34" charset="0"/>
                <a:cs typeface="Arial" panose="020B0604020202020204" pitchFamily="34" charset="0"/>
              </a:rPr>
              <a:t>ờng</a:t>
            </a:r>
            <a:r>
              <a:rPr lang="en-US" dirty="0">
                <a:solidFill>
                  <a:schemeClr val="accent2"/>
                </a:solidFill>
                <a:latin typeface="Arial" panose="020B0604020202020204" pitchFamily="34" charset="0"/>
                <a:cs typeface="Arial" panose="020B0604020202020204" pitchFamily="34" charset="0"/>
              </a:rPr>
              <a:t>:</a:t>
            </a:r>
          </a:p>
          <a:p>
            <a:pPr>
              <a:buFontTx/>
              <a:buChar char="-"/>
            </a:pP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tả</a:t>
            </a:r>
            <a:r>
              <a:rPr lang="en-US" dirty="0">
                <a:latin typeface="Arial" panose="020B0604020202020204" pitchFamily="34" charset="0"/>
                <a:cs typeface="Arial" panose="020B0604020202020204" pitchFamily="34" charset="0"/>
              </a:rPr>
              <a:t>: Robot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di </a:t>
            </a:r>
            <a:r>
              <a:rPr lang="en-US" dirty="0" err="1">
                <a:latin typeface="Arial" panose="020B0604020202020204" pitchFamily="34" charset="0"/>
                <a:cs typeface="Arial" panose="020B0604020202020204" pitchFamily="34" charset="0"/>
              </a:rPr>
              <a:t>chuyển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phía</a:t>
            </a:r>
            <a:r>
              <a:rPr lang="en-US" dirty="0">
                <a:latin typeface="Arial" panose="020B0604020202020204" pitchFamily="34" charset="0"/>
                <a:cs typeface="Arial" panose="020B0604020202020204" pitchFamily="34" charset="0"/>
              </a:rPr>
              <a:t> tr</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đ</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kẻ</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màu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đen</a:t>
            </a:r>
            <a:r>
              <a:rPr lang="en-US" dirty="0">
                <a:latin typeface="Arial" panose="020B0604020202020204" pitchFamily="34" charset="0"/>
                <a:cs typeface="Arial" panose="020B0604020202020204" pitchFamily="34" charset="0"/>
              </a:rPr>
              <a:t>.</a:t>
            </a:r>
          </a:p>
          <a:p>
            <a:pPr>
              <a:buFontTx/>
              <a:buChar char="-"/>
            </a:pPr>
            <a:r>
              <a:rPr lang="en-US" dirty="0">
                <a:latin typeface="Arial" panose="020B0604020202020204" pitchFamily="34" charset="0"/>
                <a:cs typeface="Arial" panose="020B0604020202020204" pitchFamily="34" charset="0"/>
              </a:rPr>
              <a:t>Chi </a:t>
            </a:r>
            <a:r>
              <a:rPr lang="en-US" dirty="0" err="1">
                <a:latin typeface="Arial" panose="020B0604020202020204" pitchFamily="34" charset="0"/>
                <a:cs typeface="Arial" panose="020B0604020202020204" pitchFamily="34" charset="0"/>
              </a:rPr>
              <a:t>tiết</a:t>
            </a:r>
            <a:r>
              <a:rPr lang="en-US" dirty="0">
                <a:latin typeface="Arial" panose="020B0604020202020204" pitchFamily="34" charset="0"/>
                <a:cs typeface="Arial" panose="020B0604020202020204" pitchFamily="34" charset="0"/>
              </a:rPr>
              <a:t>: Robot </a:t>
            </a:r>
            <a:r>
              <a:rPr lang="en-US" dirty="0" err="1">
                <a:latin typeface="Arial" panose="020B0604020202020204" pitchFamily="34" charset="0"/>
                <a:cs typeface="Arial" panose="020B0604020202020204" pitchFamily="34" charset="0"/>
              </a:rPr>
              <a:t>dò</a:t>
            </a:r>
            <a:r>
              <a:rPr lang="en-US" dirty="0">
                <a:latin typeface="Arial" panose="020B0604020202020204" pitchFamily="34" charset="0"/>
                <a:cs typeface="Arial" panose="020B0604020202020204" pitchFamily="34" charset="0"/>
              </a:rPr>
              <a:t> đ</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colour</a:t>
            </a:r>
            <a:r>
              <a:rPr lang="en-US" dirty="0">
                <a:latin typeface="Arial" panose="020B0604020202020204" pitchFamily="34" charset="0"/>
                <a:cs typeface="Arial" panose="020B0604020202020204" pitchFamily="34" charset="0"/>
              </a:rPr>
              <a:t> sensor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di </a:t>
            </a:r>
            <a:r>
              <a:rPr lang="en-US" dirty="0" err="1">
                <a:latin typeface="Arial" panose="020B0604020202020204" pitchFamily="34" charset="0"/>
                <a:cs typeface="Arial" panose="020B0604020202020204" pitchFamily="34" charset="0"/>
              </a:rPr>
              <a:t>chuyển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nhờ</a:t>
            </a:r>
            <a:r>
              <a:rPr lang="en-US" dirty="0">
                <a:latin typeface="Arial" panose="020B0604020202020204" pitchFamily="34" charset="0"/>
                <a:cs typeface="Arial" panose="020B0604020202020204" pitchFamily="34" charset="0"/>
              </a:rPr>
              <a:t> motor ở 2 </a:t>
            </a:r>
            <a:r>
              <a:rPr lang="en-US" dirty="0" err="1">
                <a:latin typeface="Arial" panose="020B0604020202020204" pitchFamily="34" charset="0"/>
                <a:cs typeface="Arial" panose="020B0604020202020204" pitchFamily="34" charset="0"/>
              </a:rPr>
              <a:t>bánh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xe</a:t>
            </a:r>
            <a:r>
              <a:rPr lang="en-US" dirty="0">
                <a:latin typeface="Arial" panose="020B0604020202020204" pitchFamily="34" charset="0"/>
                <a:cs typeface="Arial" panose="020B0604020202020204" pitchFamily="34" charset="0"/>
              </a:rPr>
              <a:t>.</a:t>
            </a:r>
          </a:p>
          <a:p>
            <a:pPr>
              <a:buFont typeface="Wingdings" panose="05000000000000000000" pitchFamily="2" charset="2"/>
              <a:buChar char="ü"/>
            </a:pPr>
            <a:r>
              <a:rPr lang="en-US" dirty="0" err="1">
                <a:solidFill>
                  <a:schemeClr val="accent2"/>
                </a:solidFill>
                <a:latin typeface="Arial" panose="020B0604020202020204" pitchFamily="34" charset="0"/>
                <a:cs typeface="Arial" panose="020B0604020202020204" pitchFamily="34" charset="0"/>
              </a:rPr>
              <a:t>Tự</a:t>
            </a:r>
            <a:r>
              <a:rPr lang="en-US" dirty="0">
                <a:solidFill>
                  <a:schemeClr val="accent2"/>
                </a:solidFill>
                <a:latin typeface="Arial" panose="020B0604020202020204" pitchFamily="34" charset="0"/>
                <a:cs typeface="Arial" panose="020B0604020202020204" pitchFamily="34" charset="0"/>
              </a:rPr>
              <a:t> </a:t>
            </a:r>
            <a:r>
              <a:rPr lang="en-US" dirty="0" err="1">
                <a:solidFill>
                  <a:schemeClr val="accent2"/>
                </a:solidFill>
                <a:latin typeface="Arial" panose="020B0604020202020204" pitchFamily="34" charset="0"/>
                <a:cs typeface="Arial" panose="020B0604020202020204" pitchFamily="34" charset="0"/>
              </a:rPr>
              <a:t>động</a:t>
            </a:r>
            <a:r>
              <a:rPr lang="en-US" dirty="0">
                <a:solidFill>
                  <a:schemeClr val="accent2"/>
                </a:solidFill>
                <a:latin typeface="Arial" panose="020B0604020202020204" pitchFamily="34" charset="0"/>
                <a:cs typeface="Arial" panose="020B0604020202020204" pitchFamily="34" charset="0"/>
              </a:rPr>
              <a:t> </a:t>
            </a:r>
            <a:r>
              <a:rPr lang="en-US" dirty="0" err="1">
                <a:solidFill>
                  <a:schemeClr val="accent2"/>
                </a:solidFill>
                <a:latin typeface="Arial" panose="020B0604020202020204" pitchFamily="34" charset="0"/>
                <a:cs typeface="Arial" panose="020B0604020202020204" pitchFamily="34" charset="0"/>
              </a:rPr>
              <a:t>dừng</a:t>
            </a:r>
            <a:r>
              <a:rPr lang="en-US" dirty="0">
                <a:solidFill>
                  <a:schemeClr val="accent2"/>
                </a:solidFill>
                <a:latin typeface="Arial" panose="020B0604020202020204" pitchFamily="34" charset="0"/>
                <a:cs typeface="Arial" panose="020B0604020202020204" pitchFamily="34" charset="0"/>
              </a:rPr>
              <a:t> </a:t>
            </a:r>
            <a:r>
              <a:rPr lang="en-US" dirty="0" err="1">
                <a:solidFill>
                  <a:schemeClr val="accent2"/>
                </a:solidFill>
                <a:latin typeface="Arial" panose="020B0604020202020204" pitchFamily="34" charset="0"/>
                <a:cs typeface="Arial" panose="020B0604020202020204" pitchFamily="34" charset="0"/>
              </a:rPr>
              <a:t>khi</a:t>
            </a:r>
            <a:r>
              <a:rPr lang="en-US" dirty="0">
                <a:solidFill>
                  <a:schemeClr val="accent2"/>
                </a:solidFill>
                <a:latin typeface="Arial" panose="020B0604020202020204" pitchFamily="34" charset="0"/>
                <a:cs typeface="Arial" panose="020B0604020202020204" pitchFamily="34" charset="0"/>
              </a:rPr>
              <a:t> </a:t>
            </a:r>
            <a:r>
              <a:rPr lang="en-US" dirty="0" err="1">
                <a:solidFill>
                  <a:schemeClr val="accent2"/>
                </a:solidFill>
                <a:latin typeface="Arial" panose="020B0604020202020204" pitchFamily="34" charset="0"/>
                <a:cs typeface="Arial" panose="020B0604020202020204" pitchFamily="34" charset="0"/>
              </a:rPr>
              <a:t>có</a:t>
            </a:r>
            <a:r>
              <a:rPr lang="en-US" dirty="0">
                <a:solidFill>
                  <a:schemeClr val="accent2"/>
                </a:solidFill>
                <a:latin typeface="Arial" panose="020B0604020202020204" pitchFamily="34" charset="0"/>
                <a:cs typeface="Arial" panose="020B0604020202020204" pitchFamily="34" charset="0"/>
              </a:rPr>
              <a:t> </a:t>
            </a:r>
            <a:r>
              <a:rPr lang="en-US" dirty="0" err="1">
                <a:solidFill>
                  <a:schemeClr val="accent2"/>
                </a:solidFill>
                <a:latin typeface="Arial" panose="020B0604020202020204" pitchFamily="34" charset="0"/>
                <a:cs typeface="Arial" panose="020B0604020202020204" pitchFamily="34" charset="0"/>
              </a:rPr>
              <a:t>vật</a:t>
            </a:r>
            <a:r>
              <a:rPr lang="en-US" dirty="0">
                <a:solidFill>
                  <a:schemeClr val="accent2"/>
                </a:solidFill>
                <a:latin typeface="Arial" panose="020B0604020202020204" pitchFamily="34" charset="0"/>
                <a:cs typeface="Arial" panose="020B0604020202020204" pitchFamily="34" charset="0"/>
              </a:rPr>
              <a:t> </a:t>
            </a:r>
            <a:r>
              <a:rPr lang="en-US" dirty="0" err="1">
                <a:solidFill>
                  <a:schemeClr val="accent2"/>
                </a:solidFill>
                <a:latin typeface="Arial" panose="020B0604020202020204" pitchFamily="34" charset="0"/>
                <a:cs typeface="Arial" panose="020B0604020202020204" pitchFamily="34" charset="0"/>
              </a:rPr>
              <a:t>cản</a:t>
            </a:r>
            <a:r>
              <a:rPr lang="en-US" dirty="0">
                <a:solidFill>
                  <a:schemeClr val="accent2"/>
                </a:solidFill>
                <a:latin typeface="Arial" panose="020B0604020202020204" pitchFamily="34" charset="0"/>
                <a:cs typeface="Arial" panose="020B0604020202020204" pitchFamily="34" charset="0"/>
              </a:rPr>
              <a:t>:</a:t>
            </a:r>
          </a:p>
          <a:p>
            <a:pPr>
              <a:buFontTx/>
              <a:buChar char="-"/>
            </a:pP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tả</a:t>
            </a:r>
            <a:r>
              <a:rPr lang="en-US" dirty="0">
                <a:latin typeface="Arial" panose="020B0604020202020204" pitchFamily="34" charset="0"/>
                <a:cs typeface="Arial" panose="020B0604020202020204" pitchFamily="34" charset="0"/>
              </a:rPr>
              <a:t>: Robot </a:t>
            </a:r>
            <a:r>
              <a:rPr lang="en-US" dirty="0" err="1">
                <a:latin typeface="Arial" panose="020B0604020202020204" pitchFamily="34" charset="0"/>
                <a:cs typeface="Arial" panose="020B0604020202020204" pitchFamily="34" charset="0"/>
              </a:rPr>
              <a:t>dừng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gặp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đ</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a:t>
            </a:r>
            <a:r>
              <a:rPr lang="en-US" dirty="0">
                <a:latin typeface="Arial" panose="020B0604020202020204" pitchFamily="34" charset="0"/>
                <a:cs typeface="Arial" panose="020B0604020202020204" pitchFamily="34" charset="0"/>
              </a:rPr>
              <a:t>.</a:t>
            </a:r>
          </a:p>
          <a:p>
            <a:pPr>
              <a:buFontTx/>
              <a:buChar char="-"/>
            </a:pPr>
            <a:r>
              <a:rPr lang="en-US" dirty="0">
                <a:latin typeface="Arial" panose="020B0604020202020204" pitchFamily="34" charset="0"/>
                <a:cs typeface="Arial" panose="020B0604020202020204" pitchFamily="34" charset="0"/>
              </a:rPr>
              <a:t>Chi </a:t>
            </a:r>
            <a:r>
              <a:rPr lang="en-US" dirty="0" err="1">
                <a:latin typeface="Arial" panose="020B0604020202020204" pitchFamily="34" charset="0"/>
                <a:cs typeface="Arial" panose="020B0604020202020204" pitchFamily="34" charset="0"/>
              </a:rPr>
              <a:t>tiết</a:t>
            </a:r>
            <a:r>
              <a:rPr lang="en-US" dirty="0">
                <a:latin typeface="Arial" panose="020B0604020202020204" pitchFamily="34" charset="0"/>
                <a:cs typeface="Arial" panose="020B0604020202020204" pitchFamily="34" charset="0"/>
              </a:rPr>
              <a:t>: Robot </a:t>
            </a:r>
            <a:r>
              <a:rPr lang="en-US" dirty="0" err="1">
                <a:latin typeface="Arial" panose="020B0604020202020204" pitchFamily="34" charset="0"/>
                <a:cs typeface="Arial" panose="020B0604020202020204" pitchFamily="34" charset="0"/>
              </a:rPr>
              <a:t>cảm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nhờ</a:t>
            </a:r>
            <a:r>
              <a:rPr lang="en-US" dirty="0">
                <a:latin typeface="Arial" panose="020B0604020202020204" pitchFamily="34" charset="0"/>
                <a:cs typeface="Arial" panose="020B0604020202020204" pitchFamily="34" charset="0"/>
              </a:rPr>
              <a:t> ultrasound sensor.</a:t>
            </a:r>
          </a:p>
        </p:txBody>
      </p:sp>
    </p:spTree>
    <p:extLst>
      <p:ext uri="{BB962C8B-B14F-4D97-AF65-F5344CB8AC3E}">
        <p14:creationId xmlns:p14="http://schemas.microsoft.com/office/powerpoint/2010/main" val="3918332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44C5C-DE40-4583-9FFE-799E8BF93696}"/>
              </a:ext>
            </a:extLst>
          </p:cNvPr>
          <p:cNvSpPr>
            <a:spLocks noGrp="1"/>
          </p:cNvSpPr>
          <p:nvPr>
            <p:ph type="title"/>
          </p:nvPr>
        </p:nvSpPr>
        <p:spPr/>
        <p:txBody>
          <a:bodyPr/>
          <a:lstStyle/>
          <a:p>
            <a:r>
              <a:rPr lang="en-US" dirty="0"/>
              <a:t>Design</a:t>
            </a:r>
          </a:p>
        </p:txBody>
      </p:sp>
      <p:sp>
        <p:nvSpPr>
          <p:cNvPr id="3" name="Content Placeholder 2">
            <a:extLst>
              <a:ext uri="{FF2B5EF4-FFF2-40B4-BE49-F238E27FC236}">
                <a16:creationId xmlns:a16="http://schemas.microsoft.com/office/drawing/2014/main" id="{FDD6B9CF-B268-44DC-B82B-B39AF8936C3F}"/>
              </a:ext>
            </a:extLst>
          </p:cNvPr>
          <p:cNvSpPr>
            <a:spLocks noGrp="1"/>
          </p:cNvSpPr>
          <p:nvPr>
            <p:ph idx="1"/>
          </p:nvPr>
        </p:nvSpPr>
        <p:spPr/>
        <p:txBody>
          <a:bodyPr/>
          <a:lstStyle/>
          <a:p>
            <a:r>
              <a:rPr lang="en-US" dirty="0" err="1">
                <a:solidFill>
                  <a:srgbClr val="00B0F0"/>
                </a:solidFill>
                <a:latin typeface="Arial" panose="020B0604020202020204" pitchFamily="34" charset="0"/>
                <a:cs typeface="Arial" panose="020B0604020202020204" pitchFamily="34" charset="0"/>
              </a:rPr>
              <a:t>Cấu</a:t>
            </a:r>
            <a:r>
              <a:rPr lang="en-US" dirty="0">
                <a:solidFill>
                  <a:srgbClr val="00B0F0"/>
                </a:solidFill>
                <a:latin typeface="Arial" panose="020B0604020202020204" pitchFamily="34" charset="0"/>
                <a:cs typeface="Arial" panose="020B0604020202020204" pitchFamily="34" charset="0"/>
              </a:rPr>
              <a:t> </a:t>
            </a:r>
            <a:r>
              <a:rPr lang="en-US" dirty="0" err="1">
                <a:solidFill>
                  <a:srgbClr val="00B0F0"/>
                </a:solidFill>
                <a:latin typeface="Arial" panose="020B0604020202020204" pitchFamily="34" charset="0"/>
                <a:cs typeface="Arial" panose="020B0604020202020204" pitchFamily="34" charset="0"/>
              </a:rPr>
              <a:t>trúc</a:t>
            </a:r>
            <a:r>
              <a:rPr lang="en-US" dirty="0">
                <a:solidFill>
                  <a:srgbClr val="00B0F0"/>
                </a:solidFill>
                <a:latin typeface="Arial" panose="020B0604020202020204" pitchFamily="34" charset="0"/>
                <a:cs typeface="Arial" panose="020B0604020202020204" pitchFamily="34" charset="0"/>
              </a:rPr>
              <a:t>:</a:t>
            </a:r>
          </a:p>
          <a:p>
            <a:pPr>
              <a:buFontTx/>
              <a:buChar char="-"/>
            </a:pPr>
            <a:r>
              <a:rPr lang="en-US" dirty="0">
                <a:latin typeface="Arial" panose="020B0604020202020204" pitchFamily="34" charset="0"/>
                <a:cs typeface="Arial" panose="020B0604020202020204" pitchFamily="34" charset="0"/>
              </a:rPr>
              <a:t>1 </a:t>
            </a:r>
            <a:r>
              <a:rPr lang="en-US" dirty="0" err="1">
                <a:latin typeface="Arial" panose="020B0604020202020204" pitchFamily="34" charset="0"/>
                <a:cs typeface="Arial" panose="020B0604020202020204" pitchFamily="34" charset="0"/>
              </a:rPr>
              <a:t>nxt</a:t>
            </a:r>
            <a:r>
              <a:rPr lang="en-US" dirty="0">
                <a:latin typeface="Arial" panose="020B0604020202020204" pitchFamily="34" charset="0"/>
                <a:cs typeface="Arial" panose="020B0604020202020204" pitchFamily="34" charset="0"/>
              </a:rPr>
              <a:t> intelligent brick</a:t>
            </a:r>
          </a:p>
          <a:p>
            <a:pPr>
              <a:buFontTx/>
              <a:buChar char="-"/>
            </a:pPr>
            <a:r>
              <a:rPr lang="en-US" dirty="0">
                <a:latin typeface="Arial" panose="020B0604020202020204" pitchFamily="34" charset="0"/>
                <a:cs typeface="Arial" panose="020B0604020202020204" pitchFamily="34" charset="0"/>
              </a:rPr>
              <a:t>1 color sensor</a:t>
            </a:r>
          </a:p>
          <a:p>
            <a:pPr>
              <a:buFontTx/>
              <a:buChar char="-"/>
            </a:pPr>
            <a:r>
              <a:rPr lang="en-US" dirty="0">
                <a:latin typeface="Arial" panose="020B0604020202020204" pitchFamily="34" charset="0"/>
                <a:cs typeface="Arial" panose="020B0604020202020204" pitchFamily="34" charset="0"/>
              </a:rPr>
              <a:t>1 ultrasound sensor</a:t>
            </a:r>
          </a:p>
          <a:p>
            <a:pPr>
              <a:buFontTx/>
              <a:buChar char="-"/>
            </a:pPr>
            <a:r>
              <a:rPr lang="en-US" dirty="0">
                <a:latin typeface="Arial" panose="020B0604020202020204" pitchFamily="34" charset="0"/>
                <a:cs typeface="Arial" panose="020B0604020202020204" pitchFamily="34" charset="0"/>
              </a:rPr>
              <a:t>3 motor</a:t>
            </a:r>
          </a:p>
          <a:p>
            <a:pPr>
              <a:buFontTx/>
              <a:buChar char="-"/>
            </a:pPr>
            <a:r>
              <a:rPr lang="en-US" dirty="0">
                <a:latin typeface="Arial" panose="020B0604020202020204" pitchFamily="34" charset="0"/>
                <a:cs typeface="Arial" panose="020B0604020202020204" pitchFamily="34" charset="0"/>
              </a:rPr>
              <a:t>2 </a:t>
            </a:r>
            <a:r>
              <a:rPr lang="en-US" dirty="0" err="1">
                <a:latin typeface="Arial" panose="020B0604020202020204" pitchFamily="34" charset="0"/>
                <a:cs typeface="Arial" panose="020B0604020202020204" pitchFamily="34" charset="0"/>
              </a:rPr>
              <a:t>bánh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xe</a:t>
            </a:r>
            <a:endParaRPr lang="en-US" dirty="0">
              <a:latin typeface="Arial" panose="020B0604020202020204" pitchFamily="34" charset="0"/>
              <a:cs typeface="Arial" panose="020B0604020202020204" pitchFamily="34" charset="0"/>
            </a:endParaRPr>
          </a:p>
          <a:p>
            <a:pPr>
              <a:buFontTx/>
              <a:buChar char="-"/>
            </a:pPr>
            <a:r>
              <a:rPr lang="en-US" dirty="0">
                <a:latin typeface="Arial" panose="020B0604020202020204" pitchFamily="34" charset="0"/>
                <a:cs typeface="Arial" panose="020B0604020202020204" pitchFamily="34" charset="0"/>
              </a:rPr>
              <a:t>5 </a:t>
            </a:r>
            <a:r>
              <a:rPr lang="en-US" dirty="0" err="1">
                <a:latin typeface="Arial" panose="020B0604020202020204" pitchFamily="34" charset="0"/>
                <a:cs typeface="Arial" panose="020B0604020202020204" pitchFamily="34" charset="0"/>
              </a:rPr>
              <a:t>dây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cáp</a:t>
            </a:r>
            <a:endParaRPr lang="en-US" dirty="0">
              <a:latin typeface="Arial" panose="020B0604020202020204" pitchFamily="34" charset="0"/>
              <a:cs typeface="Arial" panose="020B0604020202020204" pitchFamily="34" charset="0"/>
            </a:endParaRPr>
          </a:p>
          <a:p>
            <a:pPr>
              <a:buFontTx/>
              <a:buChar char="-"/>
            </a:pP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khúc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khớp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nối</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005943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C1A94-E8E0-4B80-8B09-A3BB5BA26ABE}"/>
              </a:ext>
            </a:extLst>
          </p:cNvPr>
          <p:cNvSpPr>
            <a:spLocks noGrp="1"/>
          </p:cNvSpPr>
          <p:nvPr>
            <p:ph type="title"/>
          </p:nvPr>
        </p:nvSpPr>
        <p:spPr/>
        <p:txBody>
          <a:bodyPr/>
          <a:lstStyle/>
          <a:p>
            <a:r>
              <a:rPr lang="en-US" dirty="0"/>
              <a:t>Design</a:t>
            </a:r>
          </a:p>
        </p:txBody>
      </p:sp>
      <p:graphicFrame>
        <p:nvGraphicFramePr>
          <p:cNvPr id="4" name="Table 4">
            <a:extLst>
              <a:ext uri="{FF2B5EF4-FFF2-40B4-BE49-F238E27FC236}">
                <a16:creationId xmlns:a16="http://schemas.microsoft.com/office/drawing/2014/main" id="{FAA8643D-48B0-4B2F-9F45-CFFD964FCF00}"/>
              </a:ext>
            </a:extLst>
          </p:cNvPr>
          <p:cNvGraphicFramePr>
            <a:graphicFrameLocks noGrp="1"/>
          </p:cNvGraphicFramePr>
          <p:nvPr>
            <p:ph idx="1"/>
            <p:extLst>
              <p:ext uri="{D42A27DB-BD31-4B8C-83A1-F6EECF244321}">
                <p14:modId xmlns:p14="http://schemas.microsoft.com/office/powerpoint/2010/main" val="716210390"/>
              </p:ext>
            </p:extLst>
          </p:nvPr>
        </p:nvGraphicFramePr>
        <p:xfrm>
          <a:off x="1622426" y="1548802"/>
          <a:ext cx="8947148" cy="4856480"/>
        </p:xfrm>
        <a:graphic>
          <a:graphicData uri="http://schemas.openxmlformats.org/drawingml/2006/table">
            <a:tbl>
              <a:tblPr firstRow="1" bandRow="1">
                <a:tableStyleId>{5C22544A-7EE6-4342-B048-85BDC9FD1C3A}</a:tableStyleId>
              </a:tblPr>
              <a:tblGrid>
                <a:gridCol w="2236787">
                  <a:extLst>
                    <a:ext uri="{9D8B030D-6E8A-4147-A177-3AD203B41FA5}">
                      <a16:colId xmlns:a16="http://schemas.microsoft.com/office/drawing/2014/main" val="1357661998"/>
                    </a:ext>
                  </a:extLst>
                </a:gridCol>
                <a:gridCol w="2236787">
                  <a:extLst>
                    <a:ext uri="{9D8B030D-6E8A-4147-A177-3AD203B41FA5}">
                      <a16:colId xmlns:a16="http://schemas.microsoft.com/office/drawing/2014/main" val="1771659649"/>
                    </a:ext>
                  </a:extLst>
                </a:gridCol>
                <a:gridCol w="2236787">
                  <a:extLst>
                    <a:ext uri="{9D8B030D-6E8A-4147-A177-3AD203B41FA5}">
                      <a16:colId xmlns:a16="http://schemas.microsoft.com/office/drawing/2014/main" val="3478139306"/>
                    </a:ext>
                  </a:extLst>
                </a:gridCol>
                <a:gridCol w="2236787">
                  <a:extLst>
                    <a:ext uri="{9D8B030D-6E8A-4147-A177-3AD203B41FA5}">
                      <a16:colId xmlns:a16="http://schemas.microsoft.com/office/drawing/2014/main" val="3009151328"/>
                    </a:ext>
                  </a:extLst>
                </a:gridCol>
              </a:tblGrid>
              <a:tr h="370840">
                <a:tc>
                  <a:txBody>
                    <a:bodyPr/>
                    <a:lstStyle/>
                    <a:p>
                      <a:pPr algn="ctr"/>
                      <a:r>
                        <a:rPr lang="en-US" dirty="0"/>
                        <a:t>Brick</a:t>
                      </a:r>
                    </a:p>
                  </a:txBody>
                  <a:tcPr/>
                </a:tc>
                <a:tc>
                  <a:txBody>
                    <a:bodyPr/>
                    <a:lstStyle/>
                    <a:p>
                      <a:pPr algn="ctr"/>
                      <a:r>
                        <a:rPr lang="en-US" dirty="0"/>
                        <a:t>Name</a:t>
                      </a:r>
                    </a:p>
                  </a:txBody>
                  <a:tcPr/>
                </a:tc>
                <a:tc>
                  <a:txBody>
                    <a:bodyPr/>
                    <a:lstStyle/>
                    <a:p>
                      <a:pPr algn="ctr"/>
                      <a:r>
                        <a:rPr lang="en-US" dirty="0"/>
                        <a:t>Part</a:t>
                      </a:r>
                    </a:p>
                  </a:txBody>
                  <a:tcPr/>
                </a:tc>
                <a:tc>
                  <a:txBody>
                    <a:bodyPr/>
                    <a:lstStyle/>
                    <a:p>
                      <a:pPr algn="ctr"/>
                      <a:r>
                        <a:rPr lang="en-US" dirty="0"/>
                        <a:t>Quantity</a:t>
                      </a:r>
                    </a:p>
                  </a:txBody>
                  <a:tcPr/>
                </a:tc>
                <a:extLst>
                  <a:ext uri="{0D108BD9-81ED-4DB2-BD59-A6C34878D82A}">
                    <a16:rowId xmlns:a16="http://schemas.microsoft.com/office/drawing/2014/main" val="1817286167"/>
                  </a:ext>
                </a:extLst>
              </a:tr>
              <a:tr h="370840">
                <a:tc>
                  <a:txBody>
                    <a:bodyPr/>
                    <a:lstStyle/>
                    <a:p>
                      <a:pPr algn="ctr"/>
                      <a:r>
                        <a:rPr lang="en-US" dirty="0"/>
                        <a:t>6045306</a:t>
                      </a:r>
                    </a:p>
                  </a:txBody>
                  <a:tcPr/>
                </a:tc>
                <a:tc>
                  <a:txBody>
                    <a:bodyPr/>
                    <a:lstStyle/>
                    <a:p>
                      <a:pPr algn="ctr"/>
                      <a:r>
                        <a:rPr lang="en-US" dirty="0" err="1"/>
                        <a:t>Colour</a:t>
                      </a:r>
                      <a:r>
                        <a:rPr lang="en-US" dirty="0"/>
                        <a:t> Sensor, </a:t>
                      </a:r>
                      <a:r>
                        <a:rPr lang="en-US" dirty="0" err="1"/>
                        <a:t>Asembled</a:t>
                      </a:r>
                      <a:endParaRPr lang="en-US" dirty="0"/>
                    </a:p>
                  </a:txBody>
                  <a:tcPr/>
                </a:tc>
                <a:tc>
                  <a:txBody>
                    <a:bodyPr/>
                    <a:lstStyle/>
                    <a:p>
                      <a:pPr algn="ctr"/>
                      <a:r>
                        <a:rPr lang="en-US" dirty="0"/>
                        <a:t>64892</a:t>
                      </a:r>
                    </a:p>
                  </a:txBody>
                  <a:tcPr/>
                </a:tc>
                <a:tc>
                  <a:txBody>
                    <a:bodyPr/>
                    <a:lstStyle/>
                    <a:p>
                      <a:pPr algn="ctr"/>
                      <a:r>
                        <a:rPr lang="en-US" dirty="0"/>
                        <a:t>1</a:t>
                      </a:r>
                    </a:p>
                  </a:txBody>
                  <a:tcPr/>
                </a:tc>
                <a:extLst>
                  <a:ext uri="{0D108BD9-81ED-4DB2-BD59-A6C34878D82A}">
                    <a16:rowId xmlns:a16="http://schemas.microsoft.com/office/drawing/2014/main" val="2380104473"/>
                  </a:ext>
                </a:extLst>
              </a:tr>
              <a:tr h="370840">
                <a:tc>
                  <a:txBody>
                    <a:bodyPr/>
                    <a:lstStyle/>
                    <a:p>
                      <a:pPr algn="ctr"/>
                      <a:r>
                        <a:rPr lang="en-US" dirty="0"/>
                        <a:t>4297174</a:t>
                      </a:r>
                    </a:p>
                  </a:txBody>
                  <a:tcPr/>
                </a:tc>
                <a:tc>
                  <a:txBody>
                    <a:bodyPr/>
                    <a:lstStyle/>
                    <a:p>
                      <a:pPr algn="ctr"/>
                      <a:r>
                        <a:rPr lang="en-US" dirty="0"/>
                        <a:t>Ultrasound Sensor </a:t>
                      </a:r>
                      <a:r>
                        <a:rPr lang="en-US" dirty="0" err="1"/>
                        <a:t>Asembled</a:t>
                      </a:r>
                      <a:endParaRPr lang="en-US" dirty="0"/>
                    </a:p>
                  </a:txBody>
                  <a:tcPr/>
                </a:tc>
                <a:tc>
                  <a:txBody>
                    <a:bodyPr/>
                    <a:lstStyle/>
                    <a:p>
                      <a:pPr algn="ctr"/>
                      <a:r>
                        <a:rPr lang="en-US" dirty="0"/>
                        <a:t>53729</a:t>
                      </a:r>
                    </a:p>
                  </a:txBody>
                  <a:tcPr/>
                </a:tc>
                <a:tc>
                  <a:txBody>
                    <a:bodyPr/>
                    <a:lstStyle/>
                    <a:p>
                      <a:pPr algn="ctr"/>
                      <a:r>
                        <a:rPr lang="en-US" dirty="0"/>
                        <a:t>1</a:t>
                      </a:r>
                    </a:p>
                  </a:txBody>
                  <a:tcPr/>
                </a:tc>
                <a:extLst>
                  <a:ext uri="{0D108BD9-81ED-4DB2-BD59-A6C34878D82A}">
                    <a16:rowId xmlns:a16="http://schemas.microsoft.com/office/drawing/2014/main" val="3384719768"/>
                  </a:ext>
                </a:extLst>
              </a:tr>
              <a:tr h="370840">
                <a:tc>
                  <a:txBody>
                    <a:bodyPr/>
                    <a:lstStyle/>
                    <a:p>
                      <a:pPr algn="ctr"/>
                      <a:r>
                        <a:rPr lang="en-US" dirty="0"/>
                        <a:t>6034375</a:t>
                      </a:r>
                    </a:p>
                  </a:txBody>
                  <a:tcPr/>
                </a:tc>
                <a:tc>
                  <a:txBody>
                    <a:bodyPr/>
                    <a:lstStyle/>
                    <a:p>
                      <a:pPr algn="ctr"/>
                      <a:r>
                        <a:rPr lang="en-US" dirty="0"/>
                        <a:t>NXT</a:t>
                      </a:r>
                    </a:p>
                  </a:txBody>
                  <a:tcPr/>
                </a:tc>
                <a:tc>
                  <a:txBody>
                    <a:bodyPr/>
                    <a:lstStyle/>
                    <a:p>
                      <a:pPr algn="ctr"/>
                      <a:r>
                        <a:rPr lang="en-US" dirty="0"/>
                        <a:t>61988</a:t>
                      </a:r>
                    </a:p>
                  </a:txBody>
                  <a:tcPr/>
                </a:tc>
                <a:tc>
                  <a:txBody>
                    <a:bodyPr/>
                    <a:lstStyle/>
                    <a:p>
                      <a:pPr algn="ctr"/>
                      <a:r>
                        <a:rPr lang="en-US" dirty="0"/>
                        <a:t>1</a:t>
                      </a:r>
                    </a:p>
                  </a:txBody>
                  <a:tcPr/>
                </a:tc>
                <a:extLst>
                  <a:ext uri="{0D108BD9-81ED-4DB2-BD59-A6C34878D82A}">
                    <a16:rowId xmlns:a16="http://schemas.microsoft.com/office/drawing/2014/main" val="3269399608"/>
                  </a:ext>
                </a:extLst>
              </a:tr>
              <a:tr h="370840">
                <a:tc>
                  <a:txBody>
                    <a:bodyPr/>
                    <a:lstStyle/>
                    <a:p>
                      <a:pPr algn="ctr"/>
                      <a:r>
                        <a:rPr lang="en-US" dirty="0"/>
                        <a:t>4297210</a:t>
                      </a:r>
                    </a:p>
                  </a:txBody>
                  <a:tcPr/>
                </a:tc>
                <a:tc>
                  <a:txBody>
                    <a:bodyPr/>
                    <a:lstStyle/>
                    <a:p>
                      <a:pPr algn="ctr"/>
                      <a:r>
                        <a:rPr lang="en-US" dirty="0"/>
                        <a:t>Rim Wide W. Cross 30/20</a:t>
                      </a:r>
                    </a:p>
                  </a:txBody>
                  <a:tcPr/>
                </a:tc>
                <a:tc>
                  <a:txBody>
                    <a:bodyPr/>
                    <a:lstStyle/>
                    <a:p>
                      <a:pPr algn="ctr"/>
                      <a:r>
                        <a:rPr lang="en-US" dirty="0"/>
                        <a:t>56145</a:t>
                      </a:r>
                    </a:p>
                  </a:txBody>
                  <a:tcPr/>
                </a:tc>
                <a:tc>
                  <a:txBody>
                    <a:bodyPr/>
                    <a:lstStyle/>
                    <a:p>
                      <a:pPr algn="ctr"/>
                      <a:r>
                        <a:rPr lang="en-US" dirty="0"/>
                        <a:t>2</a:t>
                      </a:r>
                    </a:p>
                  </a:txBody>
                  <a:tcPr/>
                </a:tc>
                <a:extLst>
                  <a:ext uri="{0D108BD9-81ED-4DB2-BD59-A6C34878D82A}">
                    <a16:rowId xmlns:a16="http://schemas.microsoft.com/office/drawing/2014/main" val="508227655"/>
                  </a:ext>
                </a:extLst>
              </a:tr>
              <a:tr h="370840">
                <a:tc>
                  <a:txBody>
                    <a:bodyPr/>
                    <a:lstStyle/>
                    <a:p>
                      <a:pPr algn="ctr"/>
                      <a:r>
                        <a:rPr lang="en-US" dirty="0"/>
                        <a:t>4184286</a:t>
                      </a:r>
                    </a:p>
                  </a:txBody>
                  <a:tcPr/>
                </a:tc>
                <a:tc>
                  <a:txBody>
                    <a:bodyPr/>
                    <a:lstStyle/>
                    <a:p>
                      <a:pPr algn="ctr"/>
                      <a:r>
                        <a:rPr lang="en-US" dirty="0" err="1"/>
                        <a:t>Tyre</a:t>
                      </a:r>
                      <a:r>
                        <a:rPr lang="en-US" dirty="0"/>
                        <a:t> Normal Wide ø43,2 X 22, Black</a:t>
                      </a:r>
                    </a:p>
                  </a:txBody>
                  <a:tcPr/>
                </a:tc>
                <a:tc>
                  <a:txBody>
                    <a:bodyPr/>
                    <a:lstStyle/>
                    <a:p>
                      <a:pPr algn="ctr"/>
                      <a:r>
                        <a:rPr lang="en-US" dirty="0"/>
                        <a:t>44309</a:t>
                      </a:r>
                    </a:p>
                  </a:txBody>
                  <a:tcPr/>
                </a:tc>
                <a:tc>
                  <a:txBody>
                    <a:bodyPr/>
                    <a:lstStyle/>
                    <a:p>
                      <a:pPr algn="ctr"/>
                      <a:r>
                        <a:rPr lang="en-US" dirty="0"/>
                        <a:t>2</a:t>
                      </a:r>
                    </a:p>
                  </a:txBody>
                  <a:tcPr/>
                </a:tc>
                <a:extLst>
                  <a:ext uri="{0D108BD9-81ED-4DB2-BD59-A6C34878D82A}">
                    <a16:rowId xmlns:a16="http://schemas.microsoft.com/office/drawing/2014/main" val="3437080864"/>
                  </a:ext>
                </a:extLst>
              </a:tr>
              <a:tr h="370840">
                <a:tc>
                  <a:txBody>
                    <a:bodyPr/>
                    <a:lstStyle/>
                    <a:p>
                      <a:pPr algn="ctr"/>
                      <a:r>
                        <a:rPr lang="en-US" dirty="0"/>
                        <a:t>4121715</a:t>
                      </a:r>
                    </a:p>
                  </a:txBody>
                  <a:tcPr/>
                </a:tc>
                <a:tc>
                  <a:txBody>
                    <a:bodyPr/>
                    <a:lstStyle/>
                    <a:p>
                      <a:pPr algn="ctr"/>
                      <a:r>
                        <a:rPr lang="en-US" dirty="0"/>
                        <a:t>Connector Peg W. Friction, Black</a:t>
                      </a:r>
                    </a:p>
                  </a:txBody>
                  <a:tcPr/>
                </a:tc>
                <a:tc>
                  <a:txBody>
                    <a:bodyPr/>
                    <a:lstStyle/>
                    <a:p>
                      <a:pPr algn="ctr"/>
                      <a:r>
                        <a:rPr lang="en-US" dirty="0"/>
                        <a:t>2780</a:t>
                      </a:r>
                    </a:p>
                  </a:txBody>
                  <a:tcPr/>
                </a:tc>
                <a:tc>
                  <a:txBody>
                    <a:bodyPr/>
                    <a:lstStyle/>
                    <a:p>
                      <a:pPr algn="ctr"/>
                      <a:r>
                        <a:rPr lang="en-US" dirty="0"/>
                        <a:t>38</a:t>
                      </a:r>
                    </a:p>
                  </a:txBody>
                  <a:tcPr/>
                </a:tc>
                <a:extLst>
                  <a:ext uri="{0D108BD9-81ED-4DB2-BD59-A6C34878D82A}">
                    <a16:rowId xmlns:a16="http://schemas.microsoft.com/office/drawing/2014/main" val="2996870083"/>
                  </a:ext>
                </a:extLst>
              </a:tr>
              <a:tr h="370840">
                <a:tc>
                  <a:txBody>
                    <a:bodyPr/>
                    <a:lstStyle/>
                    <a:p>
                      <a:pPr algn="ctr"/>
                      <a:r>
                        <a:rPr lang="en-US" dirty="0"/>
                        <a:t>4514553</a:t>
                      </a:r>
                    </a:p>
                  </a:txBody>
                  <a:tcPr/>
                </a:tc>
                <a:tc>
                  <a:txBody>
                    <a:bodyPr/>
                    <a:lstStyle/>
                    <a:p>
                      <a:pPr algn="ctr"/>
                      <a:r>
                        <a:rPr lang="en-US" dirty="0"/>
                        <a:t>Connector Peg W. Friction 3M, Bright Blue</a:t>
                      </a:r>
                    </a:p>
                  </a:txBody>
                  <a:tcPr/>
                </a:tc>
                <a:tc>
                  <a:txBody>
                    <a:bodyPr/>
                    <a:lstStyle/>
                    <a:p>
                      <a:pPr algn="ctr"/>
                      <a:r>
                        <a:rPr lang="en-US" dirty="0"/>
                        <a:t>6558</a:t>
                      </a:r>
                    </a:p>
                  </a:txBody>
                  <a:tcPr/>
                </a:tc>
                <a:tc>
                  <a:txBody>
                    <a:bodyPr/>
                    <a:lstStyle/>
                    <a:p>
                      <a:pPr algn="ctr"/>
                      <a:r>
                        <a:rPr lang="en-US" dirty="0"/>
                        <a:t>18</a:t>
                      </a:r>
                    </a:p>
                  </a:txBody>
                  <a:tcPr/>
                </a:tc>
                <a:extLst>
                  <a:ext uri="{0D108BD9-81ED-4DB2-BD59-A6C34878D82A}">
                    <a16:rowId xmlns:a16="http://schemas.microsoft.com/office/drawing/2014/main" val="533652778"/>
                  </a:ext>
                </a:extLst>
              </a:tr>
            </a:tbl>
          </a:graphicData>
        </a:graphic>
      </p:graphicFrame>
    </p:spTree>
    <p:extLst>
      <p:ext uri="{BB962C8B-B14F-4D97-AF65-F5344CB8AC3E}">
        <p14:creationId xmlns:p14="http://schemas.microsoft.com/office/powerpoint/2010/main" val="392346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89BC5-6248-45AE-84A4-3A2296BC6D07}"/>
              </a:ext>
            </a:extLst>
          </p:cNvPr>
          <p:cNvSpPr>
            <a:spLocks noGrp="1"/>
          </p:cNvSpPr>
          <p:nvPr>
            <p:ph type="title"/>
          </p:nvPr>
        </p:nvSpPr>
        <p:spPr/>
        <p:txBody>
          <a:bodyPr/>
          <a:lstStyle/>
          <a:p>
            <a:r>
              <a:rPr lang="en-US" dirty="0"/>
              <a:t>Design</a:t>
            </a:r>
          </a:p>
        </p:txBody>
      </p:sp>
      <p:graphicFrame>
        <p:nvGraphicFramePr>
          <p:cNvPr id="4" name="Table 4">
            <a:extLst>
              <a:ext uri="{FF2B5EF4-FFF2-40B4-BE49-F238E27FC236}">
                <a16:creationId xmlns:a16="http://schemas.microsoft.com/office/drawing/2014/main" id="{BB16C606-44DF-40EC-8972-6F6B65F37E50}"/>
              </a:ext>
            </a:extLst>
          </p:cNvPr>
          <p:cNvGraphicFramePr>
            <a:graphicFrameLocks noGrp="1"/>
          </p:cNvGraphicFramePr>
          <p:nvPr>
            <p:ph idx="1"/>
            <p:extLst>
              <p:ext uri="{D42A27DB-BD31-4B8C-83A1-F6EECF244321}">
                <p14:modId xmlns:p14="http://schemas.microsoft.com/office/powerpoint/2010/main" val="1930003515"/>
              </p:ext>
            </p:extLst>
          </p:nvPr>
        </p:nvGraphicFramePr>
        <p:xfrm>
          <a:off x="1622426" y="1548802"/>
          <a:ext cx="8947148" cy="4683760"/>
        </p:xfrm>
        <a:graphic>
          <a:graphicData uri="http://schemas.openxmlformats.org/drawingml/2006/table">
            <a:tbl>
              <a:tblPr firstRow="1" bandRow="1">
                <a:tableStyleId>{5C22544A-7EE6-4342-B048-85BDC9FD1C3A}</a:tableStyleId>
              </a:tblPr>
              <a:tblGrid>
                <a:gridCol w="2236787">
                  <a:extLst>
                    <a:ext uri="{9D8B030D-6E8A-4147-A177-3AD203B41FA5}">
                      <a16:colId xmlns:a16="http://schemas.microsoft.com/office/drawing/2014/main" val="1357661998"/>
                    </a:ext>
                  </a:extLst>
                </a:gridCol>
                <a:gridCol w="2236787">
                  <a:extLst>
                    <a:ext uri="{9D8B030D-6E8A-4147-A177-3AD203B41FA5}">
                      <a16:colId xmlns:a16="http://schemas.microsoft.com/office/drawing/2014/main" val="1771659649"/>
                    </a:ext>
                  </a:extLst>
                </a:gridCol>
                <a:gridCol w="2236787">
                  <a:extLst>
                    <a:ext uri="{9D8B030D-6E8A-4147-A177-3AD203B41FA5}">
                      <a16:colId xmlns:a16="http://schemas.microsoft.com/office/drawing/2014/main" val="3478139306"/>
                    </a:ext>
                  </a:extLst>
                </a:gridCol>
                <a:gridCol w="2236787">
                  <a:extLst>
                    <a:ext uri="{9D8B030D-6E8A-4147-A177-3AD203B41FA5}">
                      <a16:colId xmlns:a16="http://schemas.microsoft.com/office/drawing/2014/main" val="3009151328"/>
                    </a:ext>
                  </a:extLst>
                </a:gridCol>
              </a:tblGrid>
              <a:tr h="370840">
                <a:tc>
                  <a:txBody>
                    <a:bodyPr/>
                    <a:lstStyle/>
                    <a:p>
                      <a:pPr algn="ctr"/>
                      <a:r>
                        <a:rPr lang="en-US" dirty="0"/>
                        <a:t>Brick</a:t>
                      </a:r>
                    </a:p>
                  </a:txBody>
                  <a:tcPr/>
                </a:tc>
                <a:tc>
                  <a:txBody>
                    <a:bodyPr/>
                    <a:lstStyle/>
                    <a:p>
                      <a:pPr algn="ctr"/>
                      <a:r>
                        <a:rPr lang="en-US" dirty="0"/>
                        <a:t>Name</a:t>
                      </a:r>
                    </a:p>
                  </a:txBody>
                  <a:tcPr/>
                </a:tc>
                <a:tc>
                  <a:txBody>
                    <a:bodyPr/>
                    <a:lstStyle/>
                    <a:p>
                      <a:pPr algn="ctr"/>
                      <a:r>
                        <a:rPr lang="en-US" dirty="0"/>
                        <a:t>Part</a:t>
                      </a:r>
                    </a:p>
                  </a:txBody>
                  <a:tcPr/>
                </a:tc>
                <a:tc>
                  <a:txBody>
                    <a:bodyPr/>
                    <a:lstStyle/>
                    <a:p>
                      <a:pPr algn="ctr"/>
                      <a:r>
                        <a:rPr lang="en-US" dirty="0"/>
                        <a:t>Quantity</a:t>
                      </a:r>
                    </a:p>
                  </a:txBody>
                  <a:tcPr/>
                </a:tc>
                <a:extLst>
                  <a:ext uri="{0D108BD9-81ED-4DB2-BD59-A6C34878D82A}">
                    <a16:rowId xmlns:a16="http://schemas.microsoft.com/office/drawing/2014/main" val="1817286167"/>
                  </a:ext>
                </a:extLst>
              </a:tr>
              <a:tr h="370840">
                <a:tc>
                  <a:txBody>
                    <a:bodyPr/>
                    <a:lstStyle/>
                    <a:p>
                      <a:pPr algn="ctr"/>
                      <a:r>
                        <a:rPr lang="en-US" dirty="0"/>
                        <a:t>4210753</a:t>
                      </a:r>
                    </a:p>
                  </a:txBody>
                  <a:tcPr/>
                </a:tc>
                <a:tc>
                  <a:txBody>
                    <a:bodyPr/>
                    <a:lstStyle/>
                    <a:p>
                      <a:pPr algn="ctr"/>
                      <a:r>
                        <a:rPr lang="en-US" dirty="0"/>
                        <a:t>Technic Ang. Beam 3X5 90 Deg.</a:t>
                      </a:r>
                    </a:p>
                  </a:txBody>
                  <a:tcPr/>
                </a:tc>
                <a:tc>
                  <a:txBody>
                    <a:bodyPr/>
                    <a:lstStyle/>
                    <a:p>
                      <a:pPr algn="ctr"/>
                      <a:r>
                        <a:rPr lang="en-US" dirty="0"/>
                        <a:t>32526</a:t>
                      </a:r>
                    </a:p>
                  </a:txBody>
                  <a:tcPr/>
                </a:tc>
                <a:tc>
                  <a:txBody>
                    <a:bodyPr/>
                    <a:lstStyle/>
                    <a:p>
                      <a:pPr algn="ctr"/>
                      <a:r>
                        <a:rPr lang="en-US" dirty="0"/>
                        <a:t>8</a:t>
                      </a:r>
                    </a:p>
                  </a:txBody>
                  <a:tcPr/>
                </a:tc>
                <a:extLst>
                  <a:ext uri="{0D108BD9-81ED-4DB2-BD59-A6C34878D82A}">
                    <a16:rowId xmlns:a16="http://schemas.microsoft.com/office/drawing/2014/main" val="2380104473"/>
                  </a:ext>
                </a:extLst>
              </a:tr>
              <a:tr h="370840">
                <a:tc>
                  <a:txBody>
                    <a:bodyPr/>
                    <a:lstStyle/>
                    <a:p>
                      <a:pPr algn="ctr"/>
                      <a:r>
                        <a:rPr lang="en-US" dirty="0"/>
                        <a:t>4210751</a:t>
                      </a:r>
                    </a:p>
                  </a:txBody>
                  <a:tcPr/>
                </a:tc>
                <a:tc>
                  <a:txBody>
                    <a:bodyPr/>
                    <a:lstStyle/>
                    <a:p>
                      <a:pPr algn="ctr"/>
                      <a:r>
                        <a:rPr lang="en-US" dirty="0"/>
                        <a:t>Technic 3M Beam</a:t>
                      </a:r>
                    </a:p>
                  </a:txBody>
                  <a:tcPr/>
                </a:tc>
                <a:tc>
                  <a:txBody>
                    <a:bodyPr/>
                    <a:lstStyle/>
                    <a:p>
                      <a:pPr algn="ctr"/>
                      <a:r>
                        <a:rPr lang="en-US" dirty="0"/>
                        <a:t>32523</a:t>
                      </a:r>
                    </a:p>
                  </a:txBody>
                  <a:tcPr/>
                </a:tc>
                <a:tc>
                  <a:txBody>
                    <a:bodyPr/>
                    <a:lstStyle/>
                    <a:p>
                      <a:pPr algn="ctr"/>
                      <a:r>
                        <a:rPr lang="en-US" dirty="0"/>
                        <a:t>6</a:t>
                      </a:r>
                    </a:p>
                  </a:txBody>
                  <a:tcPr/>
                </a:tc>
                <a:extLst>
                  <a:ext uri="{0D108BD9-81ED-4DB2-BD59-A6C34878D82A}">
                    <a16:rowId xmlns:a16="http://schemas.microsoft.com/office/drawing/2014/main" val="2847045384"/>
                  </a:ext>
                </a:extLst>
              </a:tr>
              <a:tr h="370840">
                <a:tc>
                  <a:txBody>
                    <a:bodyPr/>
                    <a:lstStyle/>
                    <a:p>
                      <a:pPr algn="ctr"/>
                      <a:r>
                        <a:rPr lang="en-US" dirty="0"/>
                        <a:t>4210668</a:t>
                      </a:r>
                    </a:p>
                  </a:txBody>
                  <a:tcPr/>
                </a:tc>
                <a:tc>
                  <a:txBody>
                    <a:bodyPr/>
                    <a:lstStyle/>
                    <a:p>
                      <a:pPr algn="ctr"/>
                      <a:r>
                        <a:rPr lang="en-US" dirty="0"/>
                        <a:t>Double Angular beam 3X7 45</a:t>
                      </a:r>
                    </a:p>
                  </a:txBody>
                  <a:tcPr/>
                </a:tc>
                <a:tc>
                  <a:txBody>
                    <a:bodyPr/>
                    <a:lstStyle/>
                    <a:p>
                      <a:pPr algn="ctr"/>
                      <a:r>
                        <a:rPr lang="en-US" dirty="0"/>
                        <a:t>32009</a:t>
                      </a:r>
                    </a:p>
                  </a:txBody>
                  <a:tcPr/>
                </a:tc>
                <a:tc>
                  <a:txBody>
                    <a:bodyPr/>
                    <a:lstStyle/>
                    <a:p>
                      <a:pPr algn="ctr"/>
                      <a:r>
                        <a:rPr lang="en-US" dirty="0"/>
                        <a:t>2</a:t>
                      </a:r>
                    </a:p>
                  </a:txBody>
                  <a:tcPr/>
                </a:tc>
                <a:extLst>
                  <a:ext uri="{0D108BD9-81ED-4DB2-BD59-A6C34878D82A}">
                    <a16:rowId xmlns:a16="http://schemas.microsoft.com/office/drawing/2014/main" val="2397279658"/>
                  </a:ext>
                </a:extLst>
              </a:tr>
              <a:tr h="370840">
                <a:tc>
                  <a:txBody>
                    <a:bodyPr/>
                    <a:lstStyle/>
                    <a:p>
                      <a:pPr algn="ctr"/>
                      <a:r>
                        <a:rPr lang="en-US" dirty="0"/>
                        <a:t>4211651</a:t>
                      </a:r>
                    </a:p>
                  </a:txBody>
                  <a:tcPr/>
                </a:tc>
                <a:tc>
                  <a:txBody>
                    <a:bodyPr/>
                    <a:lstStyle/>
                    <a:p>
                      <a:pPr algn="ctr"/>
                      <a:r>
                        <a:rPr lang="en-US" dirty="0"/>
                        <a:t>Technic 5M Beam</a:t>
                      </a:r>
                    </a:p>
                  </a:txBody>
                  <a:tcPr/>
                </a:tc>
                <a:tc>
                  <a:txBody>
                    <a:bodyPr/>
                    <a:lstStyle/>
                    <a:p>
                      <a:pPr algn="ctr"/>
                      <a:r>
                        <a:rPr lang="en-US" dirty="0"/>
                        <a:t>32316</a:t>
                      </a:r>
                    </a:p>
                  </a:txBody>
                  <a:tcPr/>
                </a:tc>
                <a:tc>
                  <a:txBody>
                    <a:bodyPr/>
                    <a:lstStyle/>
                    <a:p>
                      <a:pPr algn="ctr"/>
                      <a:r>
                        <a:rPr lang="en-US" dirty="0"/>
                        <a:t>4</a:t>
                      </a:r>
                    </a:p>
                  </a:txBody>
                  <a:tcPr/>
                </a:tc>
                <a:extLst>
                  <a:ext uri="{0D108BD9-81ED-4DB2-BD59-A6C34878D82A}">
                    <a16:rowId xmlns:a16="http://schemas.microsoft.com/office/drawing/2014/main" val="2006433639"/>
                  </a:ext>
                </a:extLst>
              </a:tr>
              <a:tr h="370840">
                <a:tc>
                  <a:txBody>
                    <a:bodyPr/>
                    <a:lstStyle/>
                    <a:p>
                      <a:pPr algn="ctr"/>
                      <a:r>
                        <a:rPr lang="en-US" dirty="0"/>
                        <a:t>4225053</a:t>
                      </a:r>
                    </a:p>
                  </a:txBody>
                  <a:tcPr/>
                </a:tc>
                <a:tc>
                  <a:txBody>
                    <a:bodyPr/>
                    <a:lstStyle/>
                    <a:p>
                      <a:pPr algn="ctr"/>
                      <a:r>
                        <a:rPr lang="en-US" dirty="0"/>
                        <a:t>Beam 3M. W/4 Snaps</a:t>
                      </a:r>
                    </a:p>
                  </a:txBody>
                  <a:tcPr/>
                </a:tc>
                <a:tc>
                  <a:txBody>
                    <a:bodyPr/>
                    <a:lstStyle/>
                    <a:p>
                      <a:pPr algn="ctr"/>
                      <a:r>
                        <a:rPr lang="en-US" dirty="0"/>
                        <a:t>48989</a:t>
                      </a:r>
                    </a:p>
                  </a:txBody>
                  <a:tcPr/>
                </a:tc>
                <a:tc>
                  <a:txBody>
                    <a:bodyPr/>
                    <a:lstStyle/>
                    <a:p>
                      <a:pPr algn="ctr"/>
                      <a:r>
                        <a:rPr lang="en-US" dirty="0"/>
                        <a:t>4</a:t>
                      </a:r>
                    </a:p>
                  </a:txBody>
                  <a:tcPr/>
                </a:tc>
                <a:extLst>
                  <a:ext uri="{0D108BD9-81ED-4DB2-BD59-A6C34878D82A}">
                    <a16:rowId xmlns:a16="http://schemas.microsoft.com/office/drawing/2014/main" val="685092977"/>
                  </a:ext>
                </a:extLst>
              </a:tr>
              <a:tr h="370840">
                <a:tc>
                  <a:txBody>
                    <a:bodyPr/>
                    <a:lstStyle/>
                    <a:p>
                      <a:pPr algn="ctr"/>
                      <a:r>
                        <a:rPr lang="en-US" dirty="0"/>
                        <a:t>4296059</a:t>
                      </a:r>
                    </a:p>
                  </a:txBody>
                  <a:tcPr/>
                </a:tc>
                <a:tc>
                  <a:txBody>
                    <a:bodyPr/>
                    <a:lstStyle/>
                    <a:p>
                      <a:pPr algn="ctr"/>
                      <a:r>
                        <a:rPr lang="en-US" dirty="0"/>
                        <a:t>Angular Beam 90Degr. W.4 Snaps</a:t>
                      </a:r>
                    </a:p>
                  </a:txBody>
                  <a:tcPr/>
                </a:tc>
                <a:tc>
                  <a:txBody>
                    <a:bodyPr/>
                    <a:lstStyle/>
                    <a:p>
                      <a:pPr algn="ctr"/>
                      <a:r>
                        <a:rPr lang="en-US" dirty="0"/>
                        <a:t>55615</a:t>
                      </a:r>
                    </a:p>
                  </a:txBody>
                  <a:tcPr/>
                </a:tc>
                <a:tc>
                  <a:txBody>
                    <a:bodyPr/>
                    <a:lstStyle/>
                    <a:p>
                      <a:pPr algn="ctr"/>
                      <a:r>
                        <a:rPr lang="en-US" dirty="0"/>
                        <a:t>3</a:t>
                      </a:r>
                    </a:p>
                  </a:txBody>
                  <a:tcPr/>
                </a:tc>
                <a:extLst>
                  <a:ext uri="{0D108BD9-81ED-4DB2-BD59-A6C34878D82A}">
                    <a16:rowId xmlns:a16="http://schemas.microsoft.com/office/drawing/2014/main" val="1424881280"/>
                  </a:ext>
                </a:extLst>
              </a:tr>
              <a:tr h="370840">
                <a:tc>
                  <a:txBody>
                    <a:bodyPr/>
                    <a:lstStyle/>
                    <a:p>
                      <a:pPr algn="ctr"/>
                      <a:r>
                        <a:rPr lang="en-US" dirty="0"/>
                        <a:t>4211779</a:t>
                      </a:r>
                    </a:p>
                  </a:txBody>
                  <a:tcPr/>
                </a:tc>
                <a:tc>
                  <a:txBody>
                    <a:bodyPr/>
                    <a:lstStyle/>
                    <a:p>
                      <a:pPr algn="ctr"/>
                      <a:r>
                        <a:rPr lang="en-US" dirty="0"/>
                        <a:t>Cross Blok 3M</a:t>
                      </a:r>
                    </a:p>
                  </a:txBody>
                  <a:tcPr/>
                </a:tc>
                <a:tc>
                  <a:txBody>
                    <a:bodyPr/>
                    <a:lstStyle/>
                    <a:p>
                      <a:pPr algn="ctr"/>
                      <a:r>
                        <a:rPr lang="en-US" dirty="0"/>
                        <a:t>42003</a:t>
                      </a:r>
                    </a:p>
                  </a:txBody>
                  <a:tcPr/>
                </a:tc>
                <a:tc>
                  <a:txBody>
                    <a:bodyPr/>
                    <a:lstStyle/>
                    <a:p>
                      <a:pPr algn="ctr"/>
                      <a:r>
                        <a:rPr lang="en-US" dirty="0"/>
                        <a:t>4</a:t>
                      </a:r>
                    </a:p>
                  </a:txBody>
                  <a:tcPr/>
                </a:tc>
                <a:extLst>
                  <a:ext uri="{0D108BD9-81ED-4DB2-BD59-A6C34878D82A}">
                    <a16:rowId xmlns:a16="http://schemas.microsoft.com/office/drawing/2014/main" val="2158856078"/>
                  </a:ext>
                </a:extLst>
              </a:tr>
              <a:tr h="370840">
                <a:tc>
                  <a:txBody>
                    <a:bodyPr/>
                    <a:lstStyle/>
                    <a:p>
                      <a:pPr algn="ctr"/>
                      <a:r>
                        <a:rPr lang="en-US" dirty="0"/>
                        <a:t>4211865</a:t>
                      </a:r>
                    </a:p>
                  </a:txBody>
                  <a:tcPr/>
                </a:tc>
                <a:tc>
                  <a:txBody>
                    <a:bodyPr/>
                    <a:lstStyle/>
                    <a:p>
                      <a:pPr algn="ctr"/>
                      <a:r>
                        <a:rPr lang="en-US" dirty="0"/>
                        <a:t>2M </a:t>
                      </a:r>
                      <a:r>
                        <a:rPr lang="en-US" dirty="0" err="1"/>
                        <a:t>Fric</a:t>
                      </a:r>
                      <a:r>
                        <a:rPr lang="en-US" dirty="0"/>
                        <a:t>. Snap W/Cross Hole</a:t>
                      </a:r>
                    </a:p>
                  </a:txBody>
                  <a:tcPr/>
                </a:tc>
                <a:tc>
                  <a:txBody>
                    <a:bodyPr/>
                    <a:lstStyle/>
                    <a:p>
                      <a:pPr algn="ctr"/>
                      <a:r>
                        <a:rPr lang="en-US" dirty="0"/>
                        <a:t>32054</a:t>
                      </a:r>
                    </a:p>
                  </a:txBody>
                  <a:tcPr/>
                </a:tc>
                <a:tc>
                  <a:txBody>
                    <a:bodyPr/>
                    <a:lstStyle/>
                    <a:p>
                      <a:pPr algn="ctr"/>
                      <a:r>
                        <a:rPr lang="en-US" dirty="0"/>
                        <a:t>2</a:t>
                      </a:r>
                    </a:p>
                  </a:txBody>
                  <a:tcPr/>
                </a:tc>
                <a:extLst>
                  <a:ext uri="{0D108BD9-81ED-4DB2-BD59-A6C34878D82A}">
                    <a16:rowId xmlns:a16="http://schemas.microsoft.com/office/drawing/2014/main" val="361922833"/>
                  </a:ext>
                </a:extLst>
              </a:tr>
            </a:tbl>
          </a:graphicData>
        </a:graphic>
      </p:graphicFrame>
    </p:spTree>
    <p:extLst>
      <p:ext uri="{BB962C8B-B14F-4D97-AF65-F5344CB8AC3E}">
        <p14:creationId xmlns:p14="http://schemas.microsoft.com/office/powerpoint/2010/main" val="23297037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0</TotalTime>
  <Words>875</Words>
  <Application>Microsoft Office PowerPoint</Application>
  <PresentationFormat>Widescreen</PresentationFormat>
  <Paragraphs>243</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 (Body)</vt:lpstr>
      <vt:lpstr>Century Gothic</vt:lpstr>
      <vt:lpstr>Times New Roman</vt:lpstr>
      <vt:lpstr>Wingdings</vt:lpstr>
      <vt:lpstr>Wingdings 3</vt:lpstr>
      <vt:lpstr>Ion</vt:lpstr>
      <vt:lpstr>CƠ SỞ TRÍ TUỆ NHÂN TẠO LEGO MINDSTORMS</vt:lpstr>
      <vt:lpstr>Lego Mindstorms</vt:lpstr>
      <vt:lpstr>Conceive</vt:lpstr>
      <vt:lpstr>Conveice</vt:lpstr>
      <vt:lpstr>Design</vt:lpstr>
      <vt:lpstr>Design</vt:lpstr>
      <vt:lpstr>Design</vt:lpstr>
      <vt:lpstr>Design</vt:lpstr>
      <vt:lpstr>Design</vt:lpstr>
      <vt:lpstr>Design</vt:lpstr>
      <vt:lpstr>Design</vt:lpstr>
      <vt:lpstr>Design</vt:lpstr>
      <vt:lpstr>Design</vt:lpstr>
      <vt:lpstr>Design</vt:lpstr>
      <vt:lpstr>Implement</vt:lpstr>
      <vt:lpstr>Implement </vt:lpstr>
      <vt:lpstr>PowerPoint Presentation</vt:lpstr>
      <vt:lpstr>Operate</vt:lpstr>
      <vt:lpstr>Operate</vt:lpstr>
      <vt:lpstr>Operate</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CƠ SỞ TRÍ TUỆ NHÂN TẠO LEGO MINDSTORMS</dc:title>
  <dc:creator>NGUYỄN TRỌNG KHIÊM</dc:creator>
  <cp:lastModifiedBy>NGUYỄN TRỌNG KHIÊM</cp:lastModifiedBy>
  <cp:revision>1</cp:revision>
  <dcterms:created xsi:type="dcterms:W3CDTF">2019-12-28T12:27:03Z</dcterms:created>
  <dcterms:modified xsi:type="dcterms:W3CDTF">2019-12-28T12:27:34Z</dcterms:modified>
</cp:coreProperties>
</file>